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94766" y="6807"/>
            <a:ext cx="8268207" cy="11516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2750" y="3422650"/>
            <a:ext cx="8394700" cy="31991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etpank@gmail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50873" y="4992370"/>
            <a:ext cx="5763260" cy="1423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2400" b="1" spc="-45" dirty="0">
                <a:solidFill>
                  <a:srgbClr val="C00000"/>
                </a:solidFill>
                <a:latin typeface="Times New Roman"/>
                <a:cs typeface="Times New Roman"/>
              </a:rPr>
              <a:t>Dr.</a:t>
            </a:r>
            <a:r>
              <a:rPr sz="2400" b="1" spc="-6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Pankaj</a:t>
            </a:r>
            <a:r>
              <a:rPr sz="2400" b="1" spc="-6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Kumar</a:t>
            </a:r>
            <a:r>
              <a:rPr sz="2400" b="1" spc="-10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C00000"/>
                </a:solidFill>
                <a:latin typeface="Times New Roman"/>
                <a:cs typeface="Times New Roman"/>
              </a:rPr>
              <a:t>Singh</a:t>
            </a:r>
            <a:endParaRPr sz="2400">
              <a:latin typeface="Times New Roman"/>
              <a:cs typeface="Times New Roman"/>
            </a:endParaRPr>
          </a:p>
          <a:p>
            <a:pPr marL="6350" algn="ctr">
              <a:lnSpc>
                <a:spcPct val="100000"/>
              </a:lnSpc>
            </a:pP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Department</a:t>
            </a:r>
            <a:r>
              <a:rPr sz="2400" spc="-2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D0D0D"/>
                </a:solidFill>
                <a:latin typeface="Times New Roman"/>
                <a:cs typeface="Times New Roman"/>
              </a:rPr>
              <a:t>of</a:t>
            </a:r>
            <a:r>
              <a:rPr sz="2400" spc="-14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Animal </a:t>
            </a:r>
            <a:r>
              <a:rPr sz="2400" spc="-10" dirty="0">
                <a:solidFill>
                  <a:srgbClr val="0D0D0D"/>
                </a:solidFill>
                <a:latin typeface="Times New Roman"/>
                <a:cs typeface="Times New Roman"/>
              </a:rPr>
              <a:t>Nutrition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ts val="2865"/>
              </a:lnSpc>
            </a:pP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Bihar</a:t>
            </a:r>
            <a:r>
              <a:rPr sz="2400" spc="-15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Animal</a:t>
            </a:r>
            <a:r>
              <a:rPr sz="2400" spc="-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Sciences</a:t>
            </a:r>
            <a:r>
              <a:rPr sz="2400" spc="-3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D0D0D"/>
                </a:solidFill>
                <a:latin typeface="Times New Roman"/>
                <a:cs typeface="Times New Roman"/>
              </a:rPr>
              <a:t>University,</a:t>
            </a:r>
            <a:r>
              <a:rPr sz="2400" spc="-5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D0D0D"/>
                </a:solidFill>
                <a:latin typeface="Times New Roman"/>
                <a:cs typeface="Times New Roman"/>
              </a:rPr>
              <a:t>Patna,</a:t>
            </a:r>
            <a:r>
              <a:rPr sz="2400" spc="-10" dirty="0">
                <a:solidFill>
                  <a:srgbClr val="0D0D0D"/>
                </a:solidFill>
                <a:latin typeface="Times New Roman"/>
                <a:cs typeface="Times New Roman"/>
              </a:rPr>
              <a:t> India</a:t>
            </a:r>
            <a:endParaRPr sz="2400">
              <a:latin typeface="Times New Roman"/>
              <a:cs typeface="Times New Roman"/>
            </a:endParaRPr>
          </a:p>
          <a:p>
            <a:pPr marL="2540" algn="ctr">
              <a:lnSpc>
                <a:spcPts val="2385"/>
              </a:lnSpc>
            </a:pPr>
            <a:r>
              <a:rPr sz="2000" spc="-10" dirty="0">
                <a:solidFill>
                  <a:srgbClr val="0D0D0D"/>
                </a:solidFill>
                <a:latin typeface="Times New Roman"/>
                <a:cs typeface="Times New Roman"/>
              </a:rPr>
              <a:t>e-</a:t>
            </a:r>
            <a:r>
              <a:rPr sz="2000" dirty="0">
                <a:solidFill>
                  <a:srgbClr val="0D0D0D"/>
                </a:solidFill>
                <a:latin typeface="Times New Roman"/>
                <a:cs typeface="Times New Roman"/>
              </a:rPr>
              <a:t>mail:</a:t>
            </a:r>
            <a:r>
              <a:rPr sz="2000" spc="-2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D0D0D"/>
                </a:solidFill>
                <a:latin typeface="Times New Roman"/>
                <a:cs typeface="Times New Roman"/>
                <a:hlinkClick r:id="rId2"/>
              </a:rPr>
              <a:t>vetpank@gmail.com</a:t>
            </a:r>
            <a:r>
              <a:rPr sz="2000" spc="-13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D0D0D"/>
                </a:solidFill>
                <a:latin typeface="Calibri"/>
                <a:cs typeface="Calibri"/>
              </a:rPr>
              <a:t>; </a:t>
            </a:r>
            <a:r>
              <a:rPr sz="2000" spc="-10" dirty="0">
                <a:solidFill>
                  <a:srgbClr val="0D0D0D"/>
                </a:solidFill>
                <a:latin typeface="Calibri"/>
                <a:cs typeface="Calibri"/>
              </a:rPr>
              <a:t>7909079625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6558" y="385317"/>
            <a:ext cx="71697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336600"/>
                </a:solidFill>
                <a:latin typeface="Calibri"/>
                <a:cs typeface="Calibri"/>
              </a:rPr>
              <a:t>BIHAR</a:t>
            </a:r>
            <a:r>
              <a:rPr sz="3600" b="1" spc="-80" dirty="0">
                <a:solidFill>
                  <a:srgbClr val="3366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336600"/>
                </a:solidFill>
                <a:latin typeface="Calibri"/>
                <a:cs typeface="Calibri"/>
              </a:rPr>
              <a:t>ANIMAL</a:t>
            </a:r>
            <a:r>
              <a:rPr sz="3600" b="1" spc="-65" dirty="0">
                <a:solidFill>
                  <a:srgbClr val="3366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336600"/>
                </a:solidFill>
                <a:latin typeface="Calibri"/>
                <a:cs typeface="Calibri"/>
              </a:rPr>
              <a:t>SCIENCES</a:t>
            </a:r>
            <a:r>
              <a:rPr sz="3600" b="1" spc="-90" dirty="0">
                <a:solidFill>
                  <a:srgbClr val="3366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336600"/>
                </a:solidFill>
                <a:latin typeface="Calibri"/>
                <a:cs typeface="Calibri"/>
              </a:rPr>
              <a:t>UNIVERSITY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10664" y="933958"/>
            <a:ext cx="6428105" cy="2867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8590" algn="ctr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Bihar</a:t>
            </a:r>
            <a:r>
              <a:rPr sz="36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Veterinary</a:t>
            </a:r>
            <a:r>
              <a:rPr sz="36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College,</a:t>
            </a:r>
            <a:r>
              <a:rPr sz="36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Patna</a:t>
            </a:r>
            <a:endParaRPr sz="3600">
              <a:latin typeface="Calibri"/>
              <a:cs typeface="Calibri"/>
            </a:endParaRPr>
          </a:p>
          <a:p>
            <a:pPr marL="153035" algn="ctr">
              <a:lnSpc>
                <a:spcPct val="100000"/>
              </a:lnSpc>
              <a:spcBef>
                <a:spcPts val="25"/>
              </a:spcBef>
            </a:pP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Department</a:t>
            </a:r>
            <a:r>
              <a:rPr sz="32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Animal</a:t>
            </a:r>
            <a:r>
              <a:rPr sz="32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Nutrition</a:t>
            </a:r>
            <a:endParaRPr sz="3200">
              <a:latin typeface="Calibri"/>
              <a:cs typeface="Calibri"/>
            </a:endParaRPr>
          </a:p>
          <a:p>
            <a:pPr marL="12700" marR="5080" indent="1304290">
              <a:lnSpc>
                <a:spcPct val="120000"/>
              </a:lnSpc>
              <a:spcBef>
                <a:spcPts val="1515"/>
              </a:spcBef>
            </a:pPr>
            <a:r>
              <a:rPr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Major</a:t>
            </a:r>
            <a:r>
              <a:rPr sz="4400" b="1" spc="-9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4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Minerals </a:t>
            </a:r>
            <a:r>
              <a:rPr sz="4400" b="1" dirty="0">
                <a:solidFill>
                  <a:srgbClr val="001F5F"/>
                </a:solidFill>
                <a:latin typeface="Times New Roman"/>
                <a:cs typeface="Times New Roman"/>
              </a:rPr>
              <a:t>(Calcium</a:t>
            </a:r>
            <a:r>
              <a:rPr sz="4400" b="1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4400" b="1" dirty="0">
                <a:solidFill>
                  <a:srgbClr val="001F5F"/>
                </a:solidFill>
                <a:latin typeface="Times New Roman"/>
                <a:cs typeface="Times New Roman"/>
              </a:rPr>
              <a:t>and</a:t>
            </a:r>
            <a:r>
              <a:rPr sz="44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 Phosphorus)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4966" y="138811"/>
            <a:ext cx="5189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Times New Roman"/>
                <a:cs typeface="Times New Roman"/>
              </a:rPr>
              <a:t>Regulation</a:t>
            </a:r>
            <a:r>
              <a:rPr sz="2800" b="1" spc="-8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of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calcium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metabolism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991" y="1050848"/>
            <a:ext cx="190500" cy="18206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781" y="2862097"/>
            <a:ext cx="202692" cy="19060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96900" y="937005"/>
            <a:ext cx="8195945" cy="3890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890" marR="43180" indent="-85725">
              <a:lnSpc>
                <a:spcPct val="103600"/>
              </a:lnSpc>
              <a:tabLst>
                <a:tab pos="6505575" algn="l"/>
                <a:tab pos="6929755" algn="l"/>
              </a:tabLst>
            </a:pP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34A904"/>
                </a:solidFill>
                <a:latin typeface="Times New Roman"/>
                <a:cs typeface="Times New Roman"/>
              </a:rPr>
              <a:t>parathyroid</a:t>
            </a:r>
            <a:r>
              <a:rPr sz="2200" spc="-7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34A904"/>
                </a:solidFill>
                <a:latin typeface="Times New Roman"/>
                <a:cs typeface="Times New Roman"/>
              </a:rPr>
              <a:t>gland</a:t>
            </a:r>
            <a:r>
              <a:rPr sz="2200" spc="-5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responds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small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reductions</a:t>
            </a:r>
            <a:r>
              <a:rPr sz="2200" b="1" spc="-75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in</a:t>
            </a:r>
            <a:r>
              <a:rPr sz="2200" b="1" spc="-3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ionic</a:t>
            </a:r>
            <a:r>
              <a:rPr sz="2200" b="1" dirty="0">
                <a:latin typeface="Times New Roman"/>
                <a:cs typeface="Times New Roman"/>
              </a:rPr>
              <a:t>	calcium</a:t>
            </a:r>
            <a:r>
              <a:rPr sz="2200" b="1" spc="-9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in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extracellular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fluid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by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secreting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PTH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.This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stimulates</a:t>
            </a:r>
            <a:r>
              <a:rPr sz="2200" dirty="0">
                <a:latin typeface="Times New Roman"/>
                <a:cs typeface="Times New Roman"/>
              </a:rPr>
              <a:t>	the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double</a:t>
            </a:r>
            <a:endParaRPr sz="2200">
              <a:latin typeface="Times New Roman"/>
              <a:cs typeface="Times New Roman"/>
            </a:endParaRPr>
          </a:p>
          <a:p>
            <a:pPr marL="135890" marR="177800">
              <a:lnSpc>
                <a:spcPct val="103699"/>
              </a:lnSpc>
              <a:spcBef>
                <a:spcPts val="10"/>
              </a:spcBef>
              <a:tabLst>
                <a:tab pos="2192020" algn="l"/>
                <a:tab pos="6767830" algn="l"/>
              </a:tabLst>
            </a:pPr>
            <a:r>
              <a:rPr sz="2200" spc="-10" dirty="0">
                <a:latin typeface="Times New Roman"/>
                <a:cs typeface="Times New Roman"/>
              </a:rPr>
              <a:t>hydroxylation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vitamin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</a:t>
            </a:r>
            <a:r>
              <a:rPr sz="2175" baseline="-21072" dirty="0">
                <a:latin typeface="Times New Roman"/>
                <a:cs typeface="Times New Roman"/>
              </a:rPr>
              <a:t>3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first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-30" dirty="0">
                <a:solidFill>
                  <a:srgbClr val="34A904"/>
                </a:solidFill>
                <a:latin typeface="Times New Roman"/>
                <a:cs typeface="Times New Roman"/>
              </a:rPr>
              <a:t>25-</a:t>
            </a:r>
            <a:r>
              <a:rPr sz="2200" dirty="0">
                <a:solidFill>
                  <a:srgbClr val="34A904"/>
                </a:solidFill>
                <a:latin typeface="Times New Roman"/>
                <a:cs typeface="Times New Roman"/>
              </a:rPr>
              <a:t>OHD</a:t>
            </a:r>
            <a:r>
              <a:rPr sz="2175" baseline="-21072" dirty="0">
                <a:solidFill>
                  <a:srgbClr val="34A904"/>
                </a:solidFill>
                <a:latin typeface="Times New Roman"/>
                <a:cs typeface="Times New Roman"/>
              </a:rPr>
              <a:t>3</a:t>
            </a:r>
            <a:r>
              <a:rPr sz="2175" spc="240" baseline="-21072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34A904"/>
                </a:solidFill>
                <a:latin typeface="Times New Roman"/>
                <a:cs typeface="Times New Roman"/>
              </a:rPr>
              <a:t>in</a:t>
            </a:r>
            <a:r>
              <a:rPr sz="2200" spc="-2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34A904"/>
                </a:solidFill>
                <a:latin typeface="Times New Roman"/>
                <a:cs typeface="Times New Roman"/>
              </a:rPr>
              <a:t>the</a:t>
            </a:r>
            <a:r>
              <a:rPr sz="2200" spc="-3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34A904"/>
                </a:solidFill>
                <a:latin typeface="Times New Roman"/>
                <a:cs typeface="Times New Roman"/>
              </a:rPr>
              <a:t>liver</a:t>
            </a:r>
            <a:r>
              <a:rPr sz="2200" dirty="0">
                <a:solidFill>
                  <a:srgbClr val="34A904"/>
                </a:solidFill>
                <a:latin typeface="Times New Roman"/>
                <a:cs typeface="Times New Roman"/>
              </a:rPr>
              <a:t>	</a:t>
            </a:r>
            <a:r>
              <a:rPr sz="2200" dirty="0">
                <a:latin typeface="Times New Roman"/>
                <a:cs typeface="Times New Roman"/>
              </a:rPr>
              <a:t>and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then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to </a:t>
            </a:r>
            <a:r>
              <a:rPr sz="2200" spc="-10" dirty="0">
                <a:solidFill>
                  <a:srgbClr val="34A904"/>
                </a:solidFill>
                <a:latin typeface="Times New Roman"/>
                <a:cs typeface="Times New Roman"/>
              </a:rPr>
              <a:t>1,25-</a:t>
            </a:r>
            <a:r>
              <a:rPr sz="2200" dirty="0">
                <a:solidFill>
                  <a:srgbClr val="34A904"/>
                </a:solidFill>
                <a:latin typeface="Times New Roman"/>
                <a:cs typeface="Times New Roman"/>
              </a:rPr>
              <a:t>(OH)</a:t>
            </a:r>
            <a:r>
              <a:rPr sz="2175" baseline="-21072" dirty="0">
                <a:solidFill>
                  <a:srgbClr val="34A904"/>
                </a:solidFill>
                <a:latin typeface="Times New Roman"/>
                <a:cs typeface="Times New Roman"/>
              </a:rPr>
              <a:t>2</a:t>
            </a:r>
            <a:r>
              <a:rPr sz="2200" dirty="0">
                <a:solidFill>
                  <a:srgbClr val="34A904"/>
                </a:solidFill>
                <a:latin typeface="Times New Roman"/>
                <a:cs typeface="Times New Roman"/>
              </a:rPr>
              <a:t>D</a:t>
            </a:r>
            <a:r>
              <a:rPr sz="2175" baseline="-21072" dirty="0">
                <a:solidFill>
                  <a:srgbClr val="34A904"/>
                </a:solidFill>
                <a:latin typeface="Times New Roman"/>
                <a:cs typeface="Times New Roman"/>
              </a:rPr>
              <a:t>3</a:t>
            </a:r>
            <a:r>
              <a:rPr sz="2175" spc="150" baseline="-21072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34A904"/>
                </a:solidFill>
                <a:latin typeface="Times New Roman"/>
                <a:cs typeface="Times New Roman"/>
              </a:rPr>
              <a:t>(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1,25</a:t>
            </a:r>
            <a:r>
              <a:rPr sz="2200" spc="-6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dihydroxy</a:t>
            </a:r>
            <a:r>
              <a:rPr sz="2200" spc="-9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cholecalciferol</a:t>
            </a:r>
            <a:r>
              <a:rPr sz="2200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–</a:t>
            </a:r>
            <a:r>
              <a:rPr sz="2200" spc="-7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Hormonal</a:t>
            </a:r>
            <a:r>
              <a:rPr sz="2200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form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of </a:t>
            </a:r>
            <a:r>
              <a:rPr sz="2200" dirty="0">
                <a:latin typeface="Times New Roman"/>
                <a:cs typeface="Times New Roman"/>
              </a:rPr>
              <a:t>vitamin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D)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34A904"/>
                </a:solidFill>
                <a:latin typeface="Times New Roman"/>
                <a:cs typeface="Times New Roman"/>
              </a:rPr>
              <a:t>in</a:t>
            </a:r>
            <a:r>
              <a:rPr sz="2200" spc="-4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200" spc="-25" dirty="0">
                <a:solidFill>
                  <a:srgbClr val="34A904"/>
                </a:solidFill>
                <a:latin typeface="Times New Roman"/>
                <a:cs typeface="Times New Roman"/>
              </a:rPr>
              <a:t>the</a:t>
            </a:r>
            <a:r>
              <a:rPr sz="2200" dirty="0">
                <a:solidFill>
                  <a:srgbClr val="34A904"/>
                </a:solidFill>
                <a:latin typeface="Times New Roman"/>
                <a:cs typeface="Times New Roman"/>
              </a:rPr>
              <a:t>	</a:t>
            </a:r>
            <a:r>
              <a:rPr sz="2200" spc="-10" dirty="0">
                <a:solidFill>
                  <a:srgbClr val="34A904"/>
                </a:solidFill>
                <a:latin typeface="Times New Roman"/>
                <a:cs typeface="Times New Roman"/>
              </a:rPr>
              <a:t>kidneys</a:t>
            </a:r>
            <a:r>
              <a:rPr sz="2200" spc="-1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79095" marR="51435" indent="-172720">
              <a:lnSpc>
                <a:spcPct val="121700"/>
              </a:lnSpc>
              <a:spcBef>
                <a:spcPts val="35"/>
              </a:spcBef>
            </a:pPr>
            <a:r>
              <a:rPr sz="2300" dirty="0">
                <a:latin typeface="Times New Roman"/>
                <a:cs typeface="Times New Roman"/>
              </a:rPr>
              <a:t>Activated</a:t>
            </a:r>
            <a:r>
              <a:rPr sz="2300" spc="-80" dirty="0"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34A904"/>
                </a:solidFill>
                <a:latin typeface="Times New Roman"/>
                <a:cs typeface="Times New Roman"/>
              </a:rPr>
              <a:t>1,25-(OH)</a:t>
            </a:r>
            <a:r>
              <a:rPr sz="2250" baseline="-20370" dirty="0">
                <a:solidFill>
                  <a:srgbClr val="34A904"/>
                </a:solidFill>
                <a:latin typeface="Times New Roman"/>
                <a:cs typeface="Times New Roman"/>
              </a:rPr>
              <a:t>2</a:t>
            </a:r>
            <a:r>
              <a:rPr sz="2300" dirty="0">
                <a:solidFill>
                  <a:srgbClr val="34A904"/>
                </a:solidFill>
                <a:latin typeface="Times New Roman"/>
                <a:cs typeface="Times New Roman"/>
              </a:rPr>
              <a:t>D</a:t>
            </a:r>
            <a:r>
              <a:rPr sz="2250" baseline="-20370" dirty="0">
                <a:solidFill>
                  <a:srgbClr val="34A904"/>
                </a:solidFill>
                <a:latin typeface="Times New Roman"/>
                <a:cs typeface="Times New Roman"/>
              </a:rPr>
              <a:t>3</a:t>
            </a:r>
            <a:r>
              <a:rPr sz="2250" spc="179" baseline="-2037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opens</a:t>
            </a:r>
            <a:r>
              <a:rPr sz="2300" spc="-6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calcium</a:t>
            </a:r>
            <a:r>
              <a:rPr sz="2300" spc="-7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channels</a:t>
            </a:r>
            <a:r>
              <a:rPr sz="2300" spc="-6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in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the</a:t>
            </a:r>
            <a:r>
              <a:rPr sz="2300" spc="-50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intestinal </a:t>
            </a:r>
            <a:r>
              <a:rPr sz="2300" dirty="0">
                <a:latin typeface="Times New Roman"/>
                <a:cs typeface="Times New Roman"/>
              </a:rPr>
              <a:t>mucosa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to</a:t>
            </a:r>
            <a:r>
              <a:rPr sz="2300" spc="-2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facilitate</a:t>
            </a:r>
            <a:r>
              <a:rPr sz="2300" spc="-6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calcium</a:t>
            </a:r>
            <a:r>
              <a:rPr sz="2300" spc="-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uptake</a:t>
            </a:r>
            <a:r>
              <a:rPr sz="2300" spc="-5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and</a:t>
            </a:r>
            <a:r>
              <a:rPr sz="2300" spc="-5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transfer</a:t>
            </a:r>
            <a:r>
              <a:rPr sz="2300" spc="-6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with</a:t>
            </a:r>
            <a:r>
              <a:rPr sz="2300" spc="-6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the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help</a:t>
            </a:r>
            <a:r>
              <a:rPr sz="2300" spc="-4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of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spc="-50" dirty="0">
                <a:latin typeface="Times New Roman"/>
                <a:cs typeface="Times New Roman"/>
              </a:rPr>
              <a:t>a </a:t>
            </a:r>
            <a:r>
              <a:rPr sz="2300" dirty="0">
                <a:latin typeface="Times New Roman"/>
                <a:cs typeface="Times New Roman"/>
              </a:rPr>
              <a:t>calcium</a:t>
            </a:r>
            <a:r>
              <a:rPr sz="2300" spc="-5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binding</a:t>
            </a:r>
            <a:r>
              <a:rPr sz="2300" spc="-7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protein,</a:t>
            </a:r>
            <a:r>
              <a:rPr sz="2300" spc="-50" dirty="0">
                <a:latin typeface="Times New Roman"/>
                <a:cs typeface="Times New Roman"/>
              </a:rPr>
              <a:t> </a:t>
            </a:r>
            <a:r>
              <a:rPr sz="2300" b="1" spc="-10" dirty="0">
                <a:latin typeface="Times New Roman"/>
                <a:cs typeface="Times New Roman"/>
              </a:rPr>
              <a:t>calbindin</a:t>
            </a:r>
            <a:r>
              <a:rPr sz="2300" spc="-10" dirty="0">
                <a:latin typeface="Times New Roman"/>
                <a:cs typeface="Times New Roman"/>
              </a:rPr>
              <a:t>.</a:t>
            </a:r>
            <a:endParaRPr sz="2300">
              <a:latin typeface="Times New Roman"/>
              <a:cs typeface="Times New Roman"/>
            </a:endParaRPr>
          </a:p>
          <a:p>
            <a:pPr marL="266065">
              <a:lnSpc>
                <a:spcPct val="100000"/>
              </a:lnSpc>
              <a:spcBef>
                <a:spcPts val="600"/>
              </a:spcBef>
            </a:pPr>
            <a:r>
              <a:rPr sz="2300" dirty="0">
                <a:latin typeface="Arial MT"/>
                <a:cs typeface="Arial MT"/>
              </a:rPr>
              <a:t>-</a:t>
            </a:r>
            <a:r>
              <a:rPr sz="2300" spc="-30" dirty="0">
                <a:latin typeface="Arial MT"/>
                <a:cs typeface="Arial MT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the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synthesis</a:t>
            </a:r>
            <a:r>
              <a:rPr sz="2300" spc="-5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of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b="1" spc="-10" dirty="0">
                <a:latin typeface="Times New Roman"/>
                <a:cs typeface="Times New Roman"/>
              </a:rPr>
              <a:t>calbindin</a:t>
            </a:r>
            <a:endParaRPr sz="2300">
              <a:latin typeface="Times New Roman"/>
              <a:cs typeface="Times New Roman"/>
            </a:endParaRPr>
          </a:p>
          <a:p>
            <a:pPr marL="450850">
              <a:lnSpc>
                <a:spcPct val="100000"/>
              </a:lnSpc>
              <a:spcBef>
                <a:spcPts val="605"/>
              </a:spcBef>
              <a:tabLst>
                <a:tab pos="2423160" algn="l"/>
              </a:tabLst>
            </a:pPr>
            <a:r>
              <a:rPr sz="2300" dirty="0">
                <a:latin typeface="Times New Roman"/>
                <a:cs typeface="Times New Roman"/>
              </a:rPr>
              <a:t>is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dependent</a:t>
            </a:r>
            <a:r>
              <a:rPr sz="2300" spc="-50" dirty="0">
                <a:latin typeface="Times New Roman"/>
                <a:cs typeface="Times New Roman"/>
              </a:rPr>
              <a:t> </a:t>
            </a:r>
            <a:r>
              <a:rPr sz="2300" spc="-35" dirty="0">
                <a:latin typeface="Times New Roman"/>
                <a:cs typeface="Times New Roman"/>
              </a:rPr>
              <a:t>on</a:t>
            </a:r>
            <a:r>
              <a:rPr sz="2300" dirty="0">
                <a:latin typeface="Times New Roman"/>
                <a:cs typeface="Times New Roman"/>
              </a:rPr>
              <a:t>	vitamin</a:t>
            </a:r>
            <a:r>
              <a:rPr sz="2300" spc="-70" dirty="0">
                <a:latin typeface="Times New Roman"/>
                <a:cs typeface="Times New Roman"/>
              </a:rPr>
              <a:t> </a:t>
            </a:r>
            <a:r>
              <a:rPr sz="2300" spc="-25" dirty="0">
                <a:latin typeface="Times New Roman"/>
                <a:cs typeface="Times New Roman"/>
              </a:rPr>
              <a:t>D.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9234" y="5944616"/>
            <a:ext cx="755523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111250" algn="l"/>
                <a:tab pos="3784600" algn="l"/>
              </a:tabLst>
            </a:pPr>
            <a:r>
              <a:rPr sz="2400" b="1" dirty="0">
                <a:latin typeface="Times New Roman"/>
                <a:cs typeface="Times New Roman"/>
              </a:rPr>
              <a:t>Role</a:t>
            </a:r>
            <a:r>
              <a:rPr sz="2400" b="1" spc="385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of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latin typeface="Times New Roman"/>
                <a:cs typeface="Times New Roman"/>
              </a:rPr>
              <a:t>Calbindin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facilitating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absorption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spc="-10" dirty="0">
                <a:latin typeface="Times New Roman"/>
                <a:cs typeface="Times New Roman"/>
              </a:rPr>
              <a:t>calcium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according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supply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demand.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271206" y="6015143"/>
            <a:ext cx="772795" cy="238125"/>
            <a:chOff x="3271206" y="6015143"/>
            <a:chExt cx="772795" cy="238125"/>
          </a:xfrm>
        </p:grpSpPr>
        <p:sp>
          <p:nvSpPr>
            <p:cNvPr id="8" name="object 8"/>
            <p:cNvSpPr/>
            <p:nvPr/>
          </p:nvSpPr>
          <p:spPr>
            <a:xfrm>
              <a:off x="3283965" y="6027902"/>
              <a:ext cx="747395" cy="212090"/>
            </a:xfrm>
            <a:custGeom>
              <a:avLst/>
              <a:gdLst/>
              <a:ahLst/>
              <a:cxnLst/>
              <a:rect l="l" t="t" r="r" b="b"/>
              <a:pathLst>
                <a:path w="747395" h="212089">
                  <a:moveTo>
                    <a:pt x="650494" y="0"/>
                  </a:moveTo>
                  <a:lnTo>
                    <a:pt x="650494" y="52412"/>
                  </a:lnTo>
                  <a:lnTo>
                    <a:pt x="0" y="52412"/>
                  </a:lnTo>
                  <a:lnTo>
                    <a:pt x="0" y="158851"/>
                  </a:lnTo>
                  <a:lnTo>
                    <a:pt x="650494" y="158851"/>
                  </a:lnTo>
                  <a:lnTo>
                    <a:pt x="650494" y="212064"/>
                  </a:lnTo>
                  <a:lnTo>
                    <a:pt x="747013" y="105625"/>
                  </a:lnTo>
                  <a:lnTo>
                    <a:pt x="650494" y="0"/>
                  </a:lnTo>
                  <a:close/>
                </a:path>
              </a:pathLst>
            </a:custGeom>
            <a:solidFill>
              <a:srgbClr val="34A90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283965" y="6027902"/>
              <a:ext cx="747395" cy="212090"/>
            </a:xfrm>
            <a:custGeom>
              <a:avLst/>
              <a:gdLst/>
              <a:ahLst/>
              <a:cxnLst/>
              <a:rect l="l" t="t" r="r" b="b"/>
              <a:pathLst>
                <a:path w="747395" h="212089">
                  <a:moveTo>
                    <a:pt x="0" y="52412"/>
                  </a:moveTo>
                  <a:lnTo>
                    <a:pt x="650494" y="52412"/>
                  </a:lnTo>
                  <a:lnTo>
                    <a:pt x="650494" y="0"/>
                  </a:lnTo>
                  <a:lnTo>
                    <a:pt x="747013" y="105625"/>
                  </a:lnTo>
                  <a:lnTo>
                    <a:pt x="650494" y="212064"/>
                  </a:lnTo>
                  <a:lnTo>
                    <a:pt x="650494" y="158851"/>
                  </a:lnTo>
                  <a:lnTo>
                    <a:pt x="0" y="158851"/>
                  </a:lnTo>
                  <a:lnTo>
                    <a:pt x="0" y="52412"/>
                  </a:lnTo>
                  <a:close/>
                </a:path>
              </a:pathLst>
            </a:custGeom>
            <a:ln w="25518">
              <a:solidFill>
                <a:srgbClr val="87A2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271202" y="6015151"/>
              <a:ext cx="772795" cy="238125"/>
            </a:xfrm>
            <a:custGeom>
              <a:avLst/>
              <a:gdLst/>
              <a:ahLst/>
              <a:cxnLst/>
              <a:rect l="l" t="t" r="r" b="b"/>
              <a:pathLst>
                <a:path w="772795" h="238125">
                  <a:moveTo>
                    <a:pt x="25514" y="12763"/>
                  </a:moveTo>
                  <a:lnTo>
                    <a:pt x="21780" y="3733"/>
                  </a:lnTo>
                  <a:lnTo>
                    <a:pt x="12750" y="0"/>
                  </a:lnTo>
                  <a:lnTo>
                    <a:pt x="3733" y="3733"/>
                  </a:lnTo>
                  <a:lnTo>
                    <a:pt x="0" y="12763"/>
                  </a:lnTo>
                  <a:lnTo>
                    <a:pt x="3733" y="21780"/>
                  </a:lnTo>
                  <a:lnTo>
                    <a:pt x="12750" y="25514"/>
                  </a:lnTo>
                  <a:lnTo>
                    <a:pt x="21780" y="21780"/>
                  </a:lnTo>
                  <a:lnTo>
                    <a:pt x="25514" y="12763"/>
                  </a:lnTo>
                  <a:close/>
                </a:path>
                <a:path w="772795" h="238125">
                  <a:moveTo>
                    <a:pt x="772528" y="224815"/>
                  </a:moveTo>
                  <a:lnTo>
                    <a:pt x="768794" y="215798"/>
                  </a:lnTo>
                  <a:lnTo>
                    <a:pt x="759777" y="212064"/>
                  </a:lnTo>
                  <a:lnTo>
                    <a:pt x="750747" y="215798"/>
                  </a:lnTo>
                  <a:lnTo>
                    <a:pt x="747014" y="224815"/>
                  </a:lnTo>
                  <a:lnTo>
                    <a:pt x="750747" y="233845"/>
                  </a:lnTo>
                  <a:lnTo>
                    <a:pt x="759777" y="237578"/>
                  </a:lnTo>
                  <a:lnTo>
                    <a:pt x="768794" y="233845"/>
                  </a:lnTo>
                  <a:lnTo>
                    <a:pt x="772528" y="224815"/>
                  </a:lnTo>
                  <a:close/>
                </a:path>
              </a:pathLst>
            </a:custGeom>
            <a:solidFill>
              <a:srgbClr val="87A2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57800" y="3581400"/>
            <a:ext cx="3713479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10" rIns="0" bIns="0" rtlCol="0">
            <a:spAutoFit/>
          </a:bodyPr>
          <a:lstStyle/>
          <a:p>
            <a:pPr marL="2256155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000000"/>
                </a:solidFill>
              </a:rPr>
              <a:t>Calcium</a:t>
            </a:r>
            <a:r>
              <a:rPr spc="-185" dirty="0">
                <a:solidFill>
                  <a:srgbClr val="000000"/>
                </a:solidFill>
              </a:rPr>
              <a:t> </a:t>
            </a:r>
            <a:r>
              <a:rPr spc="-20" dirty="0">
                <a:solidFill>
                  <a:srgbClr val="000000"/>
                </a:solidFill>
              </a:rPr>
              <a:t>Flow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227387" y="3368357"/>
            <a:ext cx="2313305" cy="890905"/>
            <a:chOff x="3227387" y="3368357"/>
            <a:chExt cx="2313305" cy="890905"/>
          </a:xfrm>
        </p:grpSpPr>
        <p:sp>
          <p:nvSpPr>
            <p:cNvPr id="4" name="object 4"/>
            <p:cNvSpPr/>
            <p:nvPr/>
          </p:nvSpPr>
          <p:spPr>
            <a:xfrm>
              <a:off x="3232150" y="3373120"/>
              <a:ext cx="2303780" cy="881380"/>
            </a:xfrm>
            <a:custGeom>
              <a:avLst/>
              <a:gdLst/>
              <a:ahLst/>
              <a:cxnLst/>
              <a:rect l="l" t="t" r="r" b="b"/>
              <a:pathLst>
                <a:path w="2303779" h="881379">
                  <a:moveTo>
                    <a:pt x="1151889" y="0"/>
                  </a:moveTo>
                  <a:lnTo>
                    <a:pt x="1082548" y="762"/>
                  </a:lnTo>
                  <a:lnTo>
                    <a:pt x="1014476" y="2920"/>
                  </a:lnTo>
                  <a:lnTo>
                    <a:pt x="947801" y="6350"/>
                  </a:lnTo>
                  <a:lnTo>
                    <a:pt x="882523" y="11302"/>
                  </a:lnTo>
                  <a:lnTo>
                    <a:pt x="818896" y="17525"/>
                  </a:lnTo>
                  <a:lnTo>
                    <a:pt x="756792" y="24891"/>
                  </a:lnTo>
                  <a:lnTo>
                    <a:pt x="696467" y="33654"/>
                  </a:lnTo>
                  <a:lnTo>
                    <a:pt x="638048" y="43560"/>
                  </a:lnTo>
                  <a:lnTo>
                    <a:pt x="581533" y="54737"/>
                  </a:lnTo>
                  <a:lnTo>
                    <a:pt x="527050" y="66928"/>
                  </a:lnTo>
                  <a:lnTo>
                    <a:pt x="474599" y="80263"/>
                  </a:lnTo>
                  <a:lnTo>
                    <a:pt x="424434" y="94614"/>
                  </a:lnTo>
                  <a:lnTo>
                    <a:pt x="376554" y="110108"/>
                  </a:lnTo>
                  <a:lnTo>
                    <a:pt x="331088" y="126491"/>
                  </a:lnTo>
                  <a:lnTo>
                    <a:pt x="288163" y="143890"/>
                  </a:lnTo>
                  <a:lnTo>
                    <a:pt x="247776" y="162178"/>
                  </a:lnTo>
                  <a:lnTo>
                    <a:pt x="210185" y="181355"/>
                  </a:lnTo>
                  <a:lnTo>
                    <a:pt x="175260" y="201421"/>
                  </a:lnTo>
                  <a:lnTo>
                    <a:pt x="143255" y="222250"/>
                  </a:lnTo>
                  <a:lnTo>
                    <a:pt x="88137" y="266318"/>
                  </a:lnTo>
                  <a:lnTo>
                    <a:pt x="45720" y="313054"/>
                  </a:lnTo>
                  <a:lnTo>
                    <a:pt x="16763" y="362457"/>
                  </a:lnTo>
                  <a:lnTo>
                    <a:pt x="1905" y="414146"/>
                  </a:lnTo>
                  <a:lnTo>
                    <a:pt x="0" y="440689"/>
                  </a:lnTo>
                  <a:lnTo>
                    <a:pt x="1905" y="467105"/>
                  </a:lnTo>
                  <a:lnTo>
                    <a:pt x="16763" y="518540"/>
                  </a:lnTo>
                  <a:lnTo>
                    <a:pt x="45720" y="567816"/>
                  </a:lnTo>
                  <a:lnTo>
                    <a:pt x="88137" y="614552"/>
                  </a:lnTo>
                  <a:lnTo>
                    <a:pt x="143255" y="658494"/>
                  </a:lnTo>
                  <a:lnTo>
                    <a:pt x="175260" y="679449"/>
                  </a:lnTo>
                  <a:lnTo>
                    <a:pt x="210185" y="699388"/>
                  </a:lnTo>
                  <a:lnTo>
                    <a:pt x="247776" y="718692"/>
                  </a:lnTo>
                  <a:lnTo>
                    <a:pt x="288163" y="736980"/>
                  </a:lnTo>
                  <a:lnTo>
                    <a:pt x="331088" y="754379"/>
                  </a:lnTo>
                  <a:lnTo>
                    <a:pt x="376554" y="770889"/>
                  </a:lnTo>
                  <a:lnTo>
                    <a:pt x="424434" y="786256"/>
                  </a:lnTo>
                  <a:lnTo>
                    <a:pt x="474599" y="800734"/>
                  </a:lnTo>
                  <a:lnTo>
                    <a:pt x="527050" y="814069"/>
                  </a:lnTo>
                  <a:lnTo>
                    <a:pt x="581533" y="826388"/>
                  </a:lnTo>
                  <a:lnTo>
                    <a:pt x="638048" y="837564"/>
                  </a:lnTo>
                  <a:lnTo>
                    <a:pt x="696467" y="847470"/>
                  </a:lnTo>
                  <a:lnTo>
                    <a:pt x="756792" y="856233"/>
                  </a:lnTo>
                  <a:lnTo>
                    <a:pt x="818896" y="863853"/>
                  </a:lnTo>
                  <a:lnTo>
                    <a:pt x="882523" y="870076"/>
                  </a:lnTo>
                  <a:lnTo>
                    <a:pt x="947801" y="874902"/>
                  </a:lnTo>
                  <a:lnTo>
                    <a:pt x="1014476" y="878458"/>
                  </a:lnTo>
                  <a:lnTo>
                    <a:pt x="1082548" y="880617"/>
                  </a:lnTo>
                  <a:lnTo>
                    <a:pt x="1151889" y="881379"/>
                  </a:lnTo>
                  <a:lnTo>
                    <a:pt x="1221232" y="880617"/>
                  </a:lnTo>
                  <a:lnTo>
                    <a:pt x="1289303" y="878458"/>
                  </a:lnTo>
                  <a:lnTo>
                    <a:pt x="1355978" y="874902"/>
                  </a:lnTo>
                  <a:lnTo>
                    <a:pt x="1421257" y="870076"/>
                  </a:lnTo>
                  <a:lnTo>
                    <a:pt x="1484884" y="863853"/>
                  </a:lnTo>
                  <a:lnTo>
                    <a:pt x="1546987" y="856233"/>
                  </a:lnTo>
                  <a:lnTo>
                    <a:pt x="1607312" y="847470"/>
                  </a:lnTo>
                  <a:lnTo>
                    <a:pt x="1665732" y="837564"/>
                  </a:lnTo>
                  <a:lnTo>
                    <a:pt x="1722247" y="826388"/>
                  </a:lnTo>
                  <a:lnTo>
                    <a:pt x="1776729" y="814069"/>
                  </a:lnTo>
                  <a:lnTo>
                    <a:pt x="1829180" y="800734"/>
                  </a:lnTo>
                  <a:lnTo>
                    <a:pt x="1879346" y="786256"/>
                  </a:lnTo>
                  <a:lnTo>
                    <a:pt x="1927225" y="770889"/>
                  </a:lnTo>
                  <a:lnTo>
                    <a:pt x="1972564" y="754379"/>
                  </a:lnTo>
                  <a:lnTo>
                    <a:pt x="2015616" y="736980"/>
                  </a:lnTo>
                  <a:lnTo>
                    <a:pt x="2056002" y="718692"/>
                  </a:lnTo>
                  <a:lnTo>
                    <a:pt x="2093595" y="699388"/>
                  </a:lnTo>
                  <a:lnTo>
                    <a:pt x="2128520" y="679449"/>
                  </a:lnTo>
                  <a:lnTo>
                    <a:pt x="2160524" y="658494"/>
                  </a:lnTo>
                  <a:lnTo>
                    <a:pt x="2215641" y="614552"/>
                  </a:lnTo>
                  <a:lnTo>
                    <a:pt x="2258060" y="567816"/>
                  </a:lnTo>
                  <a:lnTo>
                    <a:pt x="2287016" y="518540"/>
                  </a:lnTo>
                  <a:lnTo>
                    <a:pt x="2301875" y="467105"/>
                  </a:lnTo>
                  <a:lnTo>
                    <a:pt x="2303779" y="440689"/>
                  </a:lnTo>
                  <a:lnTo>
                    <a:pt x="2301875" y="414146"/>
                  </a:lnTo>
                  <a:lnTo>
                    <a:pt x="2287016" y="362457"/>
                  </a:lnTo>
                  <a:lnTo>
                    <a:pt x="2258060" y="313054"/>
                  </a:lnTo>
                  <a:lnTo>
                    <a:pt x="2215641" y="266318"/>
                  </a:lnTo>
                  <a:lnTo>
                    <a:pt x="2160524" y="222250"/>
                  </a:lnTo>
                  <a:lnTo>
                    <a:pt x="2128520" y="201421"/>
                  </a:lnTo>
                  <a:lnTo>
                    <a:pt x="2093595" y="181355"/>
                  </a:lnTo>
                  <a:lnTo>
                    <a:pt x="2056002" y="162178"/>
                  </a:lnTo>
                  <a:lnTo>
                    <a:pt x="2015616" y="143890"/>
                  </a:lnTo>
                  <a:lnTo>
                    <a:pt x="1972564" y="126491"/>
                  </a:lnTo>
                  <a:lnTo>
                    <a:pt x="1927225" y="110108"/>
                  </a:lnTo>
                  <a:lnTo>
                    <a:pt x="1879346" y="94614"/>
                  </a:lnTo>
                  <a:lnTo>
                    <a:pt x="1829180" y="80263"/>
                  </a:lnTo>
                  <a:lnTo>
                    <a:pt x="1776729" y="66928"/>
                  </a:lnTo>
                  <a:lnTo>
                    <a:pt x="1722247" y="54737"/>
                  </a:lnTo>
                  <a:lnTo>
                    <a:pt x="1665732" y="43560"/>
                  </a:lnTo>
                  <a:lnTo>
                    <a:pt x="1607312" y="33654"/>
                  </a:lnTo>
                  <a:lnTo>
                    <a:pt x="1546987" y="24891"/>
                  </a:lnTo>
                  <a:lnTo>
                    <a:pt x="1484884" y="17525"/>
                  </a:lnTo>
                  <a:lnTo>
                    <a:pt x="1421257" y="11302"/>
                  </a:lnTo>
                  <a:lnTo>
                    <a:pt x="1355978" y="6350"/>
                  </a:lnTo>
                  <a:lnTo>
                    <a:pt x="1289303" y="2920"/>
                  </a:lnTo>
                  <a:lnTo>
                    <a:pt x="1221232" y="762"/>
                  </a:lnTo>
                  <a:lnTo>
                    <a:pt x="1151889" y="0"/>
                  </a:lnTo>
                  <a:close/>
                </a:path>
              </a:pathLst>
            </a:custGeom>
            <a:solidFill>
              <a:srgbClr val="D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232150" y="3373120"/>
              <a:ext cx="2303780" cy="881380"/>
            </a:xfrm>
            <a:custGeom>
              <a:avLst/>
              <a:gdLst/>
              <a:ahLst/>
              <a:cxnLst/>
              <a:rect l="l" t="t" r="r" b="b"/>
              <a:pathLst>
                <a:path w="2303779" h="881379">
                  <a:moveTo>
                    <a:pt x="1151889" y="0"/>
                  </a:moveTo>
                  <a:lnTo>
                    <a:pt x="1221232" y="762"/>
                  </a:lnTo>
                  <a:lnTo>
                    <a:pt x="1289303" y="2920"/>
                  </a:lnTo>
                  <a:lnTo>
                    <a:pt x="1355978" y="6350"/>
                  </a:lnTo>
                  <a:lnTo>
                    <a:pt x="1421257" y="11302"/>
                  </a:lnTo>
                  <a:lnTo>
                    <a:pt x="1484884" y="17525"/>
                  </a:lnTo>
                  <a:lnTo>
                    <a:pt x="1546987" y="24891"/>
                  </a:lnTo>
                  <a:lnTo>
                    <a:pt x="1607312" y="33654"/>
                  </a:lnTo>
                  <a:lnTo>
                    <a:pt x="1665732" y="43560"/>
                  </a:lnTo>
                  <a:lnTo>
                    <a:pt x="1722247" y="54737"/>
                  </a:lnTo>
                  <a:lnTo>
                    <a:pt x="1776729" y="66928"/>
                  </a:lnTo>
                  <a:lnTo>
                    <a:pt x="1829180" y="80263"/>
                  </a:lnTo>
                  <a:lnTo>
                    <a:pt x="1879346" y="94614"/>
                  </a:lnTo>
                  <a:lnTo>
                    <a:pt x="1927225" y="110108"/>
                  </a:lnTo>
                  <a:lnTo>
                    <a:pt x="1972564" y="126491"/>
                  </a:lnTo>
                  <a:lnTo>
                    <a:pt x="2015616" y="143890"/>
                  </a:lnTo>
                  <a:lnTo>
                    <a:pt x="2056002" y="162178"/>
                  </a:lnTo>
                  <a:lnTo>
                    <a:pt x="2093595" y="181355"/>
                  </a:lnTo>
                  <a:lnTo>
                    <a:pt x="2128520" y="201421"/>
                  </a:lnTo>
                  <a:lnTo>
                    <a:pt x="2160524" y="222250"/>
                  </a:lnTo>
                  <a:lnTo>
                    <a:pt x="2215641" y="266318"/>
                  </a:lnTo>
                  <a:lnTo>
                    <a:pt x="2258060" y="313054"/>
                  </a:lnTo>
                  <a:lnTo>
                    <a:pt x="2287016" y="362457"/>
                  </a:lnTo>
                  <a:lnTo>
                    <a:pt x="2301875" y="414146"/>
                  </a:lnTo>
                  <a:lnTo>
                    <a:pt x="2303779" y="440689"/>
                  </a:lnTo>
                  <a:lnTo>
                    <a:pt x="2301875" y="467105"/>
                  </a:lnTo>
                  <a:lnTo>
                    <a:pt x="2287016" y="518540"/>
                  </a:lnTo>
                  <a:lnTo>
                    <a:pt x="2258060" y="567816"/>
                  </a:lnTo>
                  <a:lnTo>
                    <a:pt x="2215641" y="614552"/>
                  </a:lnTo>
                  <a:lnTo>
                    <a:pt x="2160524" y="658494"/>
                  </a:lnTo>
                  <a:lnTo>
                    <a:pt x="2128520" y="679449"/>
                  </a:lnTo>
                  <a:lnTo>
                    <a:pt x="2093595" y="699388"/>
                  </a:lnTo>
                  <a:lnTo>
                    <a:pt x="2056002" y="718692"/>
                  </a:lnTo>
                  <a:lnTo>
                    <a:pt x="2015616" y="736980"/>
                  </a:lnTo>
                  <a:lnTo>
                    <a:pt x="1972564" y="754379"/>
                  </a:lnTo>
                  <a:lnTo>
                    <a:pt x="1927225" y="770889"/>
                  </a:lnTo>
                  <a:lnTo>
                    <a:pt x="1879346" y="786256"/>
                  </a:lnTo>
                  <a:lnTo>
                    <a:pt x="1829180" y="800734"/>
                  </a:lnTo>
                  <a:lnTo>
                    <a:pt x="1776729" y="814069"/>
                  </a:lnTo>
                  <a:lnTo>
                    <a:pt x="1722247" y="826388"/>
                  </a:lnTo>
                  <a:lnTo>
                    <a:pt x="1665732" y="837564"/>
                  </a:lnTo>
                  <a:lnTo>
                    <a:pt x="1607312" y="847470"/>
                  </a:lnTo>
                  <a:lnTo>
                    <a:pt x="1546987" y="856233"/>
                  </a:lnTo>
                  <a:lnTo>
                    <a:pt x="1484884" y="863853"/>
                  </a:lnTo>
                  <a:lnTo>
                    <a:pt x="1421257" y="870076"/>
                  </a:lnTo>
                  <a:lnTo>
                    <a:pt x="1355978" y="874902"/>
                  </a:lnTo>
                  <a:lnTo>
                    <a:pt x="1289303" y="878458"/>
                  </a:lnTo>
                  <a:lnTo>
                    <a:pt x="1221232" y="880617"/>
                  </a:lnTo>
                  <a:lnTo>
                    <a:pt x="1151889" y="881379"/>
                  </a:lnTo>
                  <a:lnTo>
                    <a:pt x="1082548" y="880617"/>
                  </a:lnTo>
                  <a:lnTo>
                    <a:pt x="1014476" y="878458"/>
                  </a:lnTo>
                  <a:lnTo>
                    <a:pt x="947801" y="874902"/>
                  </a:lnTo>
                  <a:lnTo>
                    <a:pt x="882523" y="870076"/>
                  </a:lnTo>
                  <a:lnTo>
                    <a:pt x="818896" y="863853"/>
                  </a:lnTo>
                  <a:lnTo>
                    <a:pt x="756792" y="856233"/>
                  </a:lnTo>
                  <a:lnTo>
                    <a:pt x="696467" y="847470"/>
                  </a:lnTo>
                  <a:lnTo>
                    <a:pt x="638048" y="837564"/>
                  </a:lnTo>
                  <a:lnTo>
                    <a:pt x="581533" y="826388"/>
                  </a:lnTo>
                  <a:lnTo>
                    <a:pt x="527050" y="814069"/>
                  </a:lnTo>
                  <a:lnTo>
                    <a:pt x="474599" y="800734"/>
                  </a:lnTo>
                  <a:lnTo>
                    <a:pt x="424434" y="786256"/>
                  </a:lnTo>
                  <a:lnTo>
                    <a:pt x="376554" y="770889"/>
                  </a:lnTo>
                  <a:lnTo>
                    <a:pt x="331088" y="754379"/>
                  </a:lnTo>
                  <a:lnTo>
                    <a:pt x="288163" y="736980"/>
                  </a:lnTo>
                  <a:lnTo>
                    <a:pt x="247776" y="718692"/>
                  </a:lnTo>
                  <a:lnTo>
                    <a:pt x="210185" y="699388"/>
                  </a:lnTo>
                  <a:lnTo>
                    <a:pt x="175260" y="679449"/>
                  </a:lnTo>
                  <a:lnTo>
                    <a:pt x="143255" y="658494"/>
                  </a:lnTo>
                  <a:lnTo>
                    <a:pt x="88137" y="614552"/>
                  </a:lnTo>
                  <a:lnTo>
                    <a:pt x="45720" y="567816"/>
                  </a:lnTo>
                  <a:lnTo>
                    <a:pt x="16763" y="518540"/>
                  </a:lnTo>
                  <a:lnTo>
                    <a:pt x="1905" y="467105"/>
                  </a:lnTo>
                  <a:lnTo>
                    <a:pt x="0" y="440689"/>
                  </a:lnTo>
                  <a:lnTo>
                    <a:pt x="1905" y="414146"/>
                  </a:lnTo>
                  <a:lnTo>
                    <a:pt x="16763" y="362457"/>
                  </a:lnTo>
                  <a:lnTo>
                    <a:pt x="45720" y="313054"/>
                  </a:lnTo>
                  <a:lnTo>
                    <a:pt x="88137" y="266318"/>
                  </a:lnTo>
                  <a:lnTo>
                    <a:pt x="143255" y="222250"/>
                  </a:lnTo>
                  <a:lnTo>
                    <a:pt x="175260" y="201421"/>
                  </a:lnTo>
                  <a:lnTo>
                    <a:pt x="210185" y="181355"/>
                  </a:lnTo>
                  <a:lnTo>
                    <a:pt x="247776" y="162178"/>
                  </a:lnTo>
                  <a:lnTo>
                    <a:pt x="288163" y="143890"/>
                  </a:lnTo>
                  <a:lnTo>
                    <a:pt x="331088" y="126491"/>
                  </a:lnTo>
                  <a:lnTo>
                    <a:pt x="376554" y="110108"/>
                  </a:lnTo>
                  <a:lnTo>
                    <a:pt x="424434" y="94614"/>
                  </a:lnTo>
                  <a:lnTo>
                    <a:pt x="474599" y="80263"/>
                  </a:lnTo>
                  <a:lnTo>
                    <a:pt x="527050" y="66928"/>
                  </a:lnTo>
                  <a:lnTo>
                    <a:pt x="581533" y="54737"/>
                  </a:lnTo>
                  <a:lnTo>
                    <a:pt x="638048" y="43560"/>
                  </a:lnTo>
                  <a:lnTo>
                    <a:pt x="696467" y="33654"/>
                  </a:lnTo>
                  <a:lnTo>
                    <a:pt x="756792" y="24891"/>
                  </a:lnTo>
                  <a:lnTo>
                    <a:pt x="818896" y="17525"/>
                  </a:lnTo>
                  <a:lnTo>
                    <a:pt x="882523" y="11302"/>
                  </a:lnTo>
                  <a:lnTo>
                    <a:pt x="947801" y="6350"/>
                  </a:lnTo>
                  <a:lnTo>
                    <a:pt x="1014476" y="2920"/>
                  </a:lnTo>
                  <a:lnTo>
                    <a:pt x="1082548" y="762"/>
                  </a:lnTo>
                  <a:lnTo>
                    <a:pt x="1151889" y="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227476" y="3368459"/>
              <a:ext cx="2313305" cy="890905"/>
            </a:xfrm>
            <a:custGeom>
              <a:avLst/>
              <a:gdLst/>
              <a:ahLst/>
              <a:cxnLst/>
              <a:rect l="l" t="t" r="r" b="b"/>
              <a:pathLst>
                <a:path w="2313304" h="890904">
                  <a:moveTo>
                    <a:pt x="9334" y="4660"/>
                  </a:moveTo>
                  <a:lnTo>
                    <a:pt x="7975" y="1358"/>
                  </a:lnTo>
                  <a:lnTo>
                    <a:pt x="4673" y="0"/>
                  </a:lnTo>
                  <a:lnTo>
                    <a:pt x="1358" y="1358"/>
                  </a:lnTo>
                  <a:lnTo>
                    <a:pt x="0" y="4660"/>
                  </a:lnTo>
                  <a:lnTo>
                    <a:pt x="1358" y="7975"/>
                  </a:lnTo>
                  <a:lnTo>
                    <a:pt x="4673" y="9334"/>
                  </a:lnTo>
                  <a:lnTo>
                    <a:pt x="7975" y="7975"/>
                  </a:lnTo>
                  <a:lnTo>
                    <a:pt x="9334" y="4660"/>
                  </a:lnTo>
                  <a:close/>
                </a:path>
                <a:path w="2313304" h="890904">
                  <a:moveTo>
                    <a:pt x="2313114" y="886040"/>
                  </a:moveTo>
                  <a:lnTo>
                    <a:pt x="2311755" y="882738"/>
                  </a:lnTo>
                  <a:lnTo>
                    <a:pt x="2308453" y="881380"/>
                  </a:lnTo>
                  <a:lnTo>
                    <a:pt x="2305139" y="882738"/>
                  </a:lnTo>
                  <a:lnTo>
                    <a:pt x="2303780" y="886040"/>
                  </a:lnTo>
                  <a:lnTo>
                    <a:pt x="2305139" y="889355"/>
                  </a:lnTo>
                  <a:lnTo>
                    <a:pt x="2308453" y="890714"/>
                  </a:lnTo>
                  <a:lnTo>
                    <a:pt x="2311755" y="889355"/>
                  </a:lnTo>
                  <a:lnTo>
                    <a:pt x="2313114" y="8860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735070" y="3657345"/>
            <a:ext cx="1326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 MT"/>
                <a:cs typeface="Arial MT"/>
              </a:rPr>
              <a:t>Calcium</a:t>
            </a:r>
            <a:r>
              <a:rPr sz="1800" spc="-70" dirty="0">
                <a:latin typeface="Arial MT"/>
                <a:cs typeface="Arial MT"/>
              </a:rPr>
              <a:t> </a:t>
            </a:r>
            <a:r>
              <a:rPr sz="1800" spc="-20" dirty="0">
                <a:latin typeface="Arial MT"/>
                <a:cs typeface="Arial MT"/>
              </a:rPr>
              <a:t>pool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592217" y="3579267"/>
            <a:ext cx="1341755" cy="474345"/>
            <a:chOff x="5592217" y="3579267"/>
            <a:chExt cx="1341755" cy="474345"/>
          </a:xfrm>
        </p:grpSpPr>
        <p:sp>
          <p:nvSpPr>
            <p:cNvPr id="9" name="object 9"/>
            <p:cNvSpPr/>
            <p:nvPr/>
          </p:nvSpPr>
          <p:spPr>
            <a:xfrm>
              <a:off x="5619749" y="3583939"/>
              <a:ext cx="1309370" cy="280670"/>
            </a:xfrm>
            <a:custGeom>
              <a:avLst/>
              <a:gdLst/>
              <a:ahLst/>
              <a:cxnLst/>
              <a:rect l="l" t="t" r="r" b="b"/>
              <a:pathLst>
                <a:path w="1309370" h="280670">
                  <a:moveTo>
                    <a:pt x="981709" y="0"/>
                  </a:moveTo>
                  <a:lnTo>
                    <a:pt x="981709" y="69850"/>
                  </a:lnTo>
                  <a:lnTo>
                    <a:pt x="0" y="69850"/>
                  </a:lnTo>
                  <a:lnTo>
                    <a:pt x="0" y="209550"/>
                  </a:lnTo>
                  <a:lnTo>
                    <a:pt x="981709" y="209550"/>
                  </a:lnTo>
                  <a:lnTo>
                    <a:pt x="981709" y="280670"/>
                  </a:lnTo>
                  <a:lnTo>
                    <a:pt x="1309370" y="139700"/>
                  </a:lnTo>
                  <a:lnTo>
                    <a:pt x="981709" y="0"/>
                  </a:lnTo>
                  <a:close/>
                </a:path>
              </a:pathLst>
            </a:custGeom>
            <a:solidFill>
              <a:srgbClr val="FF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619749" y="3583939"/>
              <a:ext cx="1309370" cy="280670"/>
            </a:xfrm>
            <a:custGeom>
              <a:avLst/>
              <a:gdLst/>
              <a:ahLst/>
              <a:cxnLst/>
              <a:rect l="l" t="t" r="r" b="b"/>
              <a:pathLst>
                <a:path w="1309370" h="280670">
                  <a:moveTo>
                    <a:pt x="0" y="69850"/>
                  </a:moveTo>
                  <a:lnTo>
                    <a:pt x="981709" y="69850"/>
                  </a:lnTo>
                  <a:lnTo>
                    <a:pt x="981709" y="0"/>
                  </a:lnTo>
                  <a:lnTo>
                    <a:pt x="1309370" y="139700"/>
                  </a:lnTo>
                  <a:lnTo>
                    <a:pt x="981709" y="280670"/>
                  </a:lnTo>
                  <a:lnTo>
                    <a:pt x="981709" y="209550"/>
                  </a:lnTo>
                  <a:lnTo>
                    <a:pt x="0" y="209550"/>
                  </a:lnTo>
                  <a:lnTo>
                    <a:pt x="0" y="6985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15077" y="3859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0" y="4672"/>
                  </a:moveTo>
                  <a:lnTo>
                    <a:pt x="1368" y="1368"/>
                  </a:lnTo>
                  <a:lnTo>
                    <a:pt x="4672" y="0"/>
                  </a:lnTo>
                  <a:lnTo>
                    <a:pt x="7975" y="1368"/>
                  </a:lnTo>
                  <a:lnTo>
                    <a:pt x="9344" y="4672"/>
                  </a:lnTo>
                  <a:lnTo>
                    <a:pt x="7975" y="7975"/>
                  </a:lnTo>
                  <a:lnTo>
                    <a:pt x="4672" y="9344"/>
                  </a:lnTo>
                  <a:lnTo>
                    <a:pt x="1368" y="7975"/>
                  </a:lnTo>
                  <a:lnTo>
                    <a:pt x="0" y="46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596889" y="3868419"/>
              <a:ext cx="1268730" cy="180340"/>
            </a:xfrm>
            <a:custGeom>
              <a:avLst/>
              <a:gdLst/>
              <a:ahLst/>
              <a:cxnLst/>
              <a:rect l="l" t="t" r="r" b="b"/>
              <a:pathLst>
                <a:path w="1268729" h="180339">
                  <a:moveTo>
                    <a:pt x="317500" y="0"/>
                  </a:moveTo>
                  <a:lnTo>
                    <a:pt x="0" y="90169"/>
                  </a:lnTo>
                  <a:lnTo>
                    <a:pt x="317500" y="180339"/>
                  </a:lnTo>
                  <a:lnTo>
                    <a:pt x="317500" y="134619"/>
                  </a:lnTo>
                  <a:lnTo>
                    <a:pt x="1268730" y="134619"/>
                  </a:lnTo>
                  <a:lnTo>
                    <a:pt x="1268730" y="44449"/>
                  </a:lnTo>
                  <a:lnTo>
                    <a:pt x="317500" y="44449"/>
                  </a:lnTo>
                  <a:lnTo>
                    <a:pt x="317500" y="0"/>
                  </a:lnTo>
                  <a:close/>
                </a:path>
              </a:pathLst>
            </a:custGeom>
            <a:solidFill>
              <a:srgbClr val="FF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596889" y="3868419"/>
              <a:ext cx="1268730" cy="180340"/>
            </a:xfrm>
            <a:custGeom>
              <a:avLst/>
              <a:gdLst/>
              <a:ahLst/>
              <a:cxnLst/>
              <a:rect l="l" t="t" r="r" b="b"/>
              <a:pathLst>
                <a:path w="1268729" h="180339">
                  <a:moveTo>
                    <a:pt x="1268730" y="44449"/>
                  </a:moveTo>
                  <a:lnTo>
                    <a:pt x="317500" y="44449"/>
                  </a:lnTo>
                  <a:lnTo>
                    <a:pt x="317500" y="0"/>
                  </a:lnTo>
                  <a:lnTo>
                    <a:pt x="0" y="90169"/>
                  </a:lnTo>
                  <a:lnTo>
                    <a:pt x="317500" y="180339"/>
                  </a:lnTo>
                  <a:lnTo>
                    <a:pt x="317500" y="134619"/>
                  </a:lnTo>
                  <a:lnTo>
                    <a:pt x="1268730" y="134619"/>
                  </a:lnTo>
                  <a:lnTo>
                    <a:pt x="1268730" y="44449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592216" y="3863758"/>
              <a:ext cx="1278255" cy="189865"/>
            </a:xfrm>
            <a:custGeom>
              <a:avLst/>
              <a:gdLst/>
              <a:ahLst/>
              <a:cxnLst/>
              <a:rect l="l" t="t" r="r" b="b"/>
              <a:pathLst>
                <a:path w="1278254" h="189864">
                  <a:moveTo>
                    <a:pt x="9334" y="4660"/>
                  </a:moveTo>
                  <a:lnTo>
                    <a:pt x="7975" y="1358"/>
                  </a:lnTo>
                  <a:lnTo>
                    <a:pt x="4673" y="0"/>
                  </a:lnTo>
                  <a:lnTo>
                    <a:pt x="1358" y="1358"/>
                  </a:lnTo>
                  <a:lnTo>
                    <a:pt x="0" y="4660"/>
                  </a:lnTo>
                  <a:lnTo>
                    <a:pt x="1358" y="7975"/>
                  </a:lnTo>
                  <a:lnTo>
                    <a:pt x="4673" y="9334"/>
                  </a:lnTo>
                  <a:lnTo>
                    <a:pt x="7975" y="7975"/>
                  </a:lnTo>
                  <a:lnTo>
                    <a:pt x="9334" y="4660"/>
                  </a:lnTo>
                  <a:close/>
                </a:path>
                <a:path w="1278254" h="189864">
                  <a:moveTo>
                    <a:pt x="1278064" y="185000"/>
                  </a:moveTo>
                  <a:lnTo>
                    <a:pt x="1276705" y="181698"/>
                  </a:lnTo>
                  <a:lnTo>
                    <a:pt x="1273403" y="180340"/>
                  </a:lnTo>
                  <a:lnTo>
                    <a:pt x="1270088" y="181698"/>
                  </a:lnTo>
                  <a:lnTo>
                    <a:pt x="1268730" y="185000"/>
                  </a:lnTo>
                  <a:lnTo>
                    <a:pt x="1270088" y="188315"/>
                  </a:lnTo>
                  <a:lnTo>
                    <a:pt x="1273403" y="189674"/>
                  </a:lnTo>
                  <a:lnTo>
                    <a:pt x="1276705" y="188315"/>
                  </a:lnTo>
                  <a:lnTo>
                    <a:pt x="1278064" y="1850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5673344" y="3302889"/>
            <a:ext cx="8870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 MT"/>
                <a:cs typeface="Arial MT"/>
              </a:rPr>
              <a:t>Filtration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55690" y="4013072"/>
            <a:ext cx="1288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 MT"/>
                <a:cs typeface="Arial MT"/>
              </a:rPr>
              <a:t>reabsorption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938009" y="3600450"/>
            <a:ext cx="958850" cy="457200"/>
          </a:xfrm>
          <a:prstGeom prst="rect">
            <a:avLst/>
          </a:prstGeom>
          <a:solidFill>
            <a:srgbClr val="FF9393"/>
          </a:solidFill>
          <a:ln w="9344">
            <a:solidFill>
              <a:srgbClr val="000000"/>
            </a:solidFill>
          </a:ln>
        </p:spPr>
        <p:txBody>
          <a:bodyPr vert="horz" wrap="square" lIns="0" tIns="85725" rIns="0" bIns="0" rtlCol="0">
            <a:spAutoFit/>
          </a:bodyPr>
          <a:lstStyle/>
          <a:p>
            <a:pPr marL="134620">
              <a:lnSpc>
                <a:spcPct val="100000"/>
              </a:lnSpc>
              <a:spcBef>
                <a:spcPts val="675"/>
              </a:spcBef>
            </a:pPr>
            <a:r>
              <a:rPr sz="1800" spc="-10" dirty="0">
                <a:latin typeface="Arial MT"/>
                <a:cs typeface="Arial MT"/>
              </a:rPr>
              <a:t>Kidney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182517" y="2225448"/>
            <a:ext cx="285115" cy="986155"/>
            <a:chOff x="4182517" y="2225448"/>
            <a:chExt cx="285115" cy="986155"/>
          </a:xfrm>
        </p:grpSpPr>
        <p:sp>
          <p:nvSpPr>
            <p:cNvPr id="19" name="object 19"/>
            <p:cNvSpPr/>
            <p:nvPr/>
          </p:nvSpPr>
          <p:spPr>
            <a:xfrm>
              <a:off x="4187189" y="2230120"/>
              <a:ext cx="275590" cy="976630"/>
            </a:xfrm>
            <a:custGeom>
              <a:avLst/>
              <a:gdLst/>
              <a:ahLst/>
              <a:cxnLst/>
              <a:rect l="l" t="t" r="r" b="b"/>
              <a:pathLst>
                <a:path w="275589" h="976630">
                  <a:moveTo>
                    <a:pt x="138430" y="0"/>
                  </a:moveTo>
                  <a:lnTo>
                    <a:pt x="0" y="245109"/>
                  </a:lnTo>
                  <a:lnTo>
                    <a:pt x="68580" y="245109"/>
                  </a:lnTo>
                  <a:lnTo>
                    <a:pt x="68580" y="976629"/>
                  </a:lnTo>
                  <a:lnTo>
                    <a:pt x="207010" y="976629"/>
                  </a:lnTo>
                  <a:lnTo>
                    <a:pt x="207010" y="245109"/>
                  </a:lnTo>
                  <a:lnTo>
                    <a:pt x="275589" y="245109"/>
                  </a:lnTo>
                  <a:lnTo>
                    <a:pt x="138430" y="0"/>
                  </a:lnTo>
                  <a:close/>
                </a:path>
              </a:pathLst>
            </a:custGeom>
            <a:solidFill>
              <a:srgbClr val="FF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187189" y="2230120"/>
              <a:ext cx="275590" cy="976630"/>
            </a:xfrm>
            <a:custGeom>
              <a:avLst/>
              <a:gdLst/>
              <a:ahLst/>
              <a:cxnLst/>
              <a:rect l="l" t="t" r="r" b="b"/>
              <a:pathLst>
                <a:path w="275589" h="976630">
                  <a:moveTo>
                    <a:pt x="68580" y="976629"/>
                  </a:moveTo>
                  <a:lnTo>
                    <a:pt x="68580" y="245109"/>
                  </a:lnTo>
                  <a:lnTo>
                    <a:pt x="0" y="245109"/>
                  </a:lnTo>
                  <a:lnTo>
                    <a:pt x="138430" y="0"/>
                  </a:lnTo>
                  <a:lnTo>
                    <a:pt x="275589" y="245109"/>
                  </a:lnTo>
                  <a:lnTo>
                    <a:pt x="207010" y="245109"/>
                  </a:lnTo>
                  <a:lnTo>
                    <a:pt x="207010" y="976629"/>
                  </a:lnTo>
                  <a:lnTo>
                    <a:pt x="68580" y="976629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182516" y="2225458"/>
              <a:ext cx="285115" cy="986155"/>
            </a:xfrm>
            <a:custGeom>
              <a:avLst/>
              <a:gdLst/>
              <a:ahLst/>
              <a:cxnLst/>
              <a:rect l="l" t="t" r="r" b="b"/>
              <a:pathLst>
                <a:path w="285114" h="986155">
                  <a:moveTo>
                    <a:pt x="9334" y="4660"/>
                  </a:moveTo>
                  <a:lnTo>
                    <a:pt x="7975" y="1358"/>
                  </a:lnTo>
                  <a:lnTo>
                    <a:pt x="4673" y="0"/>
                  </a:lnTo>
                  <a:lnTo>
                    <a:pt x="1358" y="1358"/>
                  </a:lnTo>
                  <a:lnTo>
                    <a:pt x="0" y="4660"/>
                  </a:lnTo>
                  <a:lnTo>
                    <a:pt x="1358" y="7975"/>
                  </a:lnTo>
                  <a:lnTo>
                    <a:pt x="4673" y="9334"/>
                  </a:lnTo>
                  <a:lnTo>
                    <a:pt x="7975" y="7975"/>
                  </a:lnTo>
                  <a:lnTo>
                    <a:pt x="9334" y="4660"/>
                  </a:lnTo>
                  <a:close/>
                </a:path>
                <a:path w="285114" h="986155">
                  <a:moveTo>
                    <a:pt x="284924" y="981290"/>
                  </a:moveTo>
                  <a:lnTo>
                    <a:pt x="283565" y="977988"/>
                  </a:lnTo>
                  <a:lnTo>
                    <a:pt x="280263" y="976630"/>
                  </a:lnTo>
                  <a:lnTo>
                    <a:pt x="276948" y="977988"/>
                  </a:lnTo>
                  <a:lnTo>
                    <a:pt x="275590" y="981290"/>
                  </a:lnTo>
                  <a:lnTo>
                    <a:pt x="276948" y="984605"/>
                  </a:lnTo>
                  <a:lnTo>
                    <a:pt x="280263" y="985964"/>
                  </a:lnTo>
                  <a:lnTo>
                    <a:pt x="283565" y="984605"/>
                  </a:lnTo>
                  <a:lnTo>
                    <a:pt x="284924" y="9812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556000" y="1664970"/>
            <a:ext cx="1545590" cy="422909"/>
          </a:xfrm>
          <a:prstGeom prst="rect">
            <a:avLst/>
          </a:prstGeom>
          <a:solidFill>
            <a:srgbClr val="FF9393"/>
          </a:solidFill>
          <a:ln w="9344">
            <a:solidFill>
              <a:srgbClr val="000000"/>
            </a:solidFill>
          </a:ln>
        </p:spPr>
        <p:txBody>
          <a:bodyPr vert="horz" wrap="square" lIns="0" tIns="67945" rIns="0" bIns="0" rtlCol="0">
            <a:spAutoFit/>
          </a:bodyPr>
          <a:lstStyle/>
          <a:p>
            <a:pPr marL="260985">
              <a:lnSpc>
                <a:spcPct val="100000"/>
              </a:lnSpc>
              <a:spcBef>
                <a:spcPts val="535"/>
              </a:spcBef>
            </a:pPr>
            <a:r>
              <a:rPr sz="1800" dirty="0">
                <a:latin typeface="Arial MT"/>
                <a:cs typeface="Arial MT"/>
              </a:rPr>
              <a:t>Milk,</a:t>
            </a:r>
            <a:r>
              <a:rPr sz="1800" spc="-90" dirty="0">
                <a:latin typeface="Arial MT"/>
                <a:cs typeface="Arial MT"/>
              </a:rPr>
              <a:t> </a:t>
            </a:r>
            <a:r>
              <a:rPr sz="1800" spc="-20" dirty="0">
                <a:latin typeface="Arial MT"/>
                <a:cs typeface="Arial MT"/>
              </a:rPr>
              <a:t>fetus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670300" y="5279390"/>
            <a:ext cx="1319530" cy="422909"/>
          </a:xfrm>
          <a:prstGeom prst="rect">
            <a:avLst/>
          </a:prstGeom>
          <a:solidFill>
            <a:srgbClr val="FF9393"/>
          </a:solidFill>
          <a:ln w="9344">
            <a:solidFill>
              <a:srgbClr val="000000"/>
            </a:solidFill>
          </a:ln>
        </p:spPr>
        <p:txBody>
          <a:bodyPr vert="horz" wrap="square" lIns="0" tIns="69850" rIns="0" bIns="0" rtlCol="0">
            <a:spAutoFit/>
          </a:bodyPr>
          <a:lstStyle/>
          <a:p>
            <a:pPr marL="229235">
              <a:lnSpc>
                <a:spcPct val="100000"/>
              </a:lnSpc>
              <a:spcBef>
                <a:spcPts val="550"/>
              </a:spcBef>
            </a:pPr>
            <a:r>
              <a:rPr sz="1800" spc="-10" dirty="0">
                <a:latin typeface="Arial MT"/>
                <a:cs typeface="Arial MT"/>
              </a:rPr>
              <a:t>Intestine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69463" y="4597400"/>
            <a:ext cx="26447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55115" algn="l"/>
              </a:tabLst>
            </a:pPr>
            <a:r>
              <a:rPr sz="2700" spc="-15" baseline="1543" dirty="0">
                <a:latin typeface="Arial MT"/>
                <a:cs typeface="Arial MT"/>
              </a:rPr>
              <a:t>Secretion</a:t>
            </a:r>
            <a:r>
              <a:rPr sz="2700" baseline="1543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Absorption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092257" y="4280217"/>
            <a:ext cx="504825" cy="925194"/>
            <a:chOff x="4092257" y="4280217"/>
            <a:chExt cx="504825" cy="925194"/>
          </a:xfrm>
        </p:grpSpPr>
        <p:sp>
          <p:nvSpPr>
            <p:cNvPr id="26" name="object 26"/>
            <p:cNvSpPr/>
            <p:nvPr/>
          </p:nvSpPr>
          <p:spPr>
            <a:xfrm>
              <a:off x="4274820" y="4284979"/>
              <a:ext cx="317500" cy="915669"/>
            </a:xfrm>
            <a:custGeom>
              <a:avLst/>
              <a:gdLst/>
              <a:ahLst/>
              <a:cxnLst/>
              <a:rect l="l" t="t" r="r" b="b"/>
              <a:pathLst>
                <a:path w="317500" h="915670">
                  <a:moveTo>
                    <a:pt x="158750" y="0"/>
                  </a:moveTo>
                  <a:lnTo>
                    <a:pt x="0" y="228600"/>
                  </a:lnTo>
                  <a:lnTo>
                    <a:pt x="80009" y="228600"/>
                  </a:lnTo>
                  <a:lnTo>
                    <a:pt x="80009" y="915670"/>
                  </a:lnTo>
                  <a:lnTo>
                    <a:pt x="238759" y="915670"/>
                  </a:lnTo>
                  <a:lnTo>
                    <a:pt x="238759" y="228600"/>
                  </a:lnTo>
                  <a:lnTo>
                    <a:pt x="317500" y="228600"/>
                  </a:lnTo>
                  <a:lnTo>
                    <a:pt x="158750" y="0"/>
                  </a:lnTo>
                  <a:close/>
                </a:path>
              </a:pathLst>
            </a:custGeom>
            <a:solidFill>
              <a:srgbClr val="FF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274820" y="4284979"/>
              <a:ext cx="317500" cy="915669"/>
            </a:xfrm>
            <a:custGeom>
              <a:avLst/>
              <a:gdLst/>
              <a:ahLst/>
              <a:cxnLst/>
              <a:rect l="l" t="t" r="r" b="b"/>
              <a:pathLst>
                <a:path w="317500" h="915670">
                  <a:moveTo>
                    <a:pt x="80009" y="915670"/>
                  </a:moveTo>
                  <a:lnTo>
                    <a:pt x="80009" y="228600"/>
                  </a:lnTo>
                  <a:lnTo>
                    <a:pt x="0" y="228600"/>
                  </a:lnTo>
                  <a:lnTo>
                    <a:pt x="158750" y="0"/>
                  </a:lnTo>
                  <a:lnTo>
                    <a:pt x="317500" y="228600"/>
                  </a:lnTo>
                  <a:lnTo>
                    <a:pt x="238759" y="228600"/>
                  </a:lnTo>
                  <a:lnTo>
                    <a:pt x="238759" y="915670"/>
                  </a:lnTo>
                  <a:lnTo>
                    <a:pt x="80009" y="91567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270146" y="4280318"/>
              <a:ext cx="327025" cy="925194"/>
            </a:xfrm>
            <a:custGeom>
              <a:avLst/>
              <a:gdLst/>
              <a:ahLst/>
              <a:cxnLst/>
              <a:rect l="l" t="t" r="r" b="b"/>
              <a:pathLst>
                <a:path w="327025" h="925195">
                  <a:moveTo>
                    <a:pt x="9334" y="4660"/>
                  </a:moveTo>
                  <a:lnTo>
                    <a:pt x="7975" y="1358"/>
                  </a:lnTo>
                  <a:lnTo>
                    <a:pt x="4673" y="0"/>
                  </a:lnTo>
                  <a:lnTo>
                    <a:pt x="1358" y="1358"/>
                  </a:lnTo>
                  <a:lnTo>
                    <a:pt x="0" y="4660"/>
                  </a:lnTo>
                  <a:lnTo>
                    <a:pt x="1358" y="7975"/>
                  </a:lnTo>
                  <a:lnTo>
                    <a:pt x="4673" y="9334"/>
                  </a:lnTo>
                  <a:lnTo>
                    <a:pt x="7975" y="7975"/>
                  </a:lnTo>
                  <a:lnTo>
                    <a:pt x="9334" y="4660"/>
                  </a:lnTo>
                  <a:close/>
                </a:path>
                <a:path w="327025" h="925195">
                  <a:moveTo>
                    <a:pt x="326834" y="920330"/>
                  </a:moveTo>
                  <a:lnTo>
                    <a:pt x="325475" y="917028"/>
                  </a:lnTo>
                  <a:lnTo>
                    <a:pt x="322173" y="915670"/>
                  </a:lnTo>
                  <a:lnTo>
                    <a:pt x="318858" y="917028"/>
                  </a:lnTo>
                  <a:lnTo>
                    <a:pt x="317500" y="920330"/>
                  </a:lnTo>
                  <a:lnTo>
                    <a:pt x="318858" y="923645"/>
                  </a:lnTo>
                  <a:lnTo>
                    <a:pt x="322173" y="925004"/>
                  </a:lnTo>
                  <a:lnTo>
                    <a:pt x="325475" y="923645"/>
                  </a:lnTo>
                  <a:lnTo>
                    <a:pt x="326834" y="9203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097020" y="4310379"/>
              <a:ext cx="114300" cy="890269"/>
            </a:xfrm>
            <a:custGeom>
              <a:avLst/>
              <a:gdLst/>
              <a:ahLst/>
              <a:cxnLst/>
              <a:rect l="l" t="t" r="r" b="b"/>
              <a:pathLst>
                <a:path w="114300" h="890270">
                  <a:moveTo>
                    <a:pt x="86359" y="0"/>
                  </a:moveTo>
                  <a:lnTo>
                    <a:pt x="29209" y="0"/>
                  </a:lnTo>
                  <a:lnTo>
                    <a:pt x="29209" y="668020"/>
                  </a:lnTo>
                  <a:lnTo>
                    <a:pt x="0" y="668020"/>
                  </a:lnTo>
                  <a:lnTo>
                    <a:pt x="57150" y="890270"/>
                  </a:lnTo>
                  <a:lnTo>
                    <a:pt x="114300" y="668020"/>
                  </a:lnTo>
                  <a:lnTo>
                    <a:pt x="86359" y="668020"/>
                  </a:lnTo>
                  <a:lnTo>
                    <a:pt x="86359" y="0"/>
                  </a:lnTo>
                  <a:close/>
                </a:path>
              </a:pathLst>
            </a:custGeom>
            <a:solidFill>
              <a:srgbClr val="FF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097020" y="4310379"/>
              <a:ext cx="114300" cy="890269"/>
            </a:xfrm>
            <a:custGeom>
              <a:avLst/>
              <a:gdLst/>
              <a:ahLst/>
              <a:cxnLst/>
              <a:rect l="l" t="t" r="r" b="b"/>
              <a:pathLst>
                <a:path w="114300" h="890270">
                  <a:moveTo>
                    <a:pt x="86359" y="0"/>
                  </a:moveTo>
                  <a:lnTo>
                    <a:pt x="86359" y="668020"/>
                  </a:lnTo>
                  <a:lnTo>
                    <a:pt x="114300" y="668020"/>
                  </a:lnTo>
                  <a:lnTo>
                    <a:pt x="57150" y="890270"/>
                  </a:lnTo>
                  <a:lnTo>
                    <a:pt x="0" y="668020"/>
                  </a:lnTo>
                  <a:lnTo>
                    <a:pt x="29209" y="668020"/>
                  </a:lnTo>
                  <a:lnTo>
                    <a:pt x="29209" y="0"/>
                  </a:lnTo>
                  <a:lnTo>
                    <a:pt x="86359" y="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092346" y="4305718"/>
              <a:ext cx="123825" cy="899794"/>
            </a:xfrm>
            <a:custGeom>
              <a:avLst/>
              <a:gdLst/>
              <a:ahLst/>
              <a:cxnLst/>
              <a:rect l="l" t="t" r="r" b="b"/>
              <a:pathLst>
                <a:path w="123825" h="899795">
                  <a:moveTo>
                    <a:pt x="9334" y="4660"/>
                  </a:moveTo>
                  <a:lnTo>
                    <a:pt x="7975" y="1358"/>
                  </a:lnTo>
                  <a:lnTo>
                    <a:pt x="4673" y="0"/>
                  </a:lnTo>
                  <a:lnTo>
                    <a:pt x="1358" y="1358"/>
                  </a:lnTo>
                  <a:lnTo>
                    <a:pt x="0" y="4660"/>
                  </a:lnTo>
                  <a:lnTo>
                    <a:pt x="1358" y="7975"/>
                  </a:lnTo>
                  <a:lnTo>
                    <a:pt x="4673" y="9334"/>
                  </a:lnTo>
                  <a:lnTo>
                    <a:pt x="7975" y="7975"/>
                  </a:lnTo>
                  <a:lnTo>
                    <a:pt x="9334" y="4660"/>
                  </a:lnTo>
                  <a:close/>
                </a:path>
                <a:path w="123825" h="899795">
                  <a:moveTo>
                    <a:pt x="123634" y="894930"/>
                  </a:moveTo>
                  <a:lnTo>
                    <a:pt x="122275" y="891628"/>
                  </a:lnTo>
                  <a:lnTo>
                    <a:pt x="118973" y="890270"/>
                  </a:lnTo>
                  <a:lnTo>
                    <a:pt x="115658" y="891628"/>
                  </a:lnTo>
                  <a:lnTo>
                    <a:pt x="114300" y="894930"/>
                  </a:lnTo>
                  <a:lnTo>
                    <a:pt x="115658" y="898245"/>
                  </a:lnTo>
                  <a:lnTo>
                    <a:pt x="118973" y="899604"/>
                  </a:lnTo>
                  <a:lnTo>
                    <a:pt x="122275" y="898245"/>
                  </a:lnTo>
                  <a:lnTo>
                    <a:pt x="123634" y="8949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978532" y="3971035"/>
            <a:ext cx="11239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 MT"/>
                <a:cs typeface="Arial MT"/>
              </a:rPr>
              <a:t>Resorption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026666" y="3278885"/>
            <a:ext cx="1041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 MT"/>
                <a:cs typeface="Arial MT"/>
              </a:rPr>
              <a:t>Formation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32180" y="3533140"/>
            <a:ext cx="826769" cy="457200"/>
          </a:xfrm>
          <a:prstGeom prst="rect">
            <a:avLst/>
          </a:prstGeom>
          <a:solidFill>
            <a:srgbClr val="FF9393"/>
          </a:solidFill>
          <a:ln w="9344">
            <a:solidFill>
              <a:srgbClr val="000000"/>
            </a:solidFill>
          </a:ln>
        </p:spPr>
        <p:txBody>
          <a:bodyPr vert="horz" wrap="square" lIns="0" tIns="85725" rIns="0" bIns="0" rtlCol="0">
            <a:spAutoFit/>
          </a:bodyPr>
          <a:lstStyle/>
          <a:p>
            <a:pPr marL="146050">
              <a:lnSpc>
                <a:spcPct val="100000"/>
              </a:lnSpc>
              <a:spcBef>
                <a:spcPts val="675"/>
              </a:spcBef>
            </a:pPr>
            <a:r>
              <a:rPr sz="1800" spc="-20" dirty="0">
                <a:latin typeface="Arial MT"/>
                <a:cs typeface="Arial MT"/>
              </a:rPr>
              <a:t>Bone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1807617" y="3555138"/>
            <a:ext cx="1379855" cy="501015"/>
            <a:chOff x="1807617" y="3555138"/>
            <a:chExt cx="1379855" cy="501015"/>
          </a:xfrm>
        </p:grpSpPr>
        <p:sp>
          <p:nvSpPr>
            <p:cNvPr id="36" name="object 36"/>
            <p:cNvSpPr/>
            <p:nvPr/>
          </p:nvSpPr>
          <p:spPr>
            <a:xfrm>
              <a:off x="1871979" y="3822700"/>
              <a:ext cx="1310640" cy="228600"/>
            </a:xfrm>
            <a:custGeom>
              <a:avLst/>
              <a:gdLst/>
              <a:ahLst/>
              <a:cxnLst/>
              <a:rect l="l" t="t" r="r" b="b"/>
              <a:pathLst>
                <a:path w="1310639" h="228600">
                  <a:moveTo>
                    <a:pt x="982980" y="0"/>
                  </a:moveTo>
                  <a:lnTo>
                    <a:pt x="98298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982980" y="171450"/>
                  </a:lnTo>
                  <a:lnTo>
                    <a:pt x="982980" y="228600"/>
                  </a:lnTo>
                  <a:lnTo>
                    <a:pt x="1310639" y="114300"/>
                  </a:lnTo>
                  <a:lnTo>
                    <a:pt x="982980" y="0"/>
                  </a:lnTo>
                  <a:close/>
                </a:path>
              </a:pathLst>
            </a:custGeom>
            <a:solidFill>
              <a:srgbClr val="FF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871979" y="3822700"/>
              <a:ext cx="1310640" cy="228600"/>
            </a:xfrm>
            <a:custGeom>
              <a:avLst/>
              <a:gdLst/>
              <a:ahLst/>
              <a:cxnLst/>
              <a:rect l="l" t="t" r="r" b="b"/>
              <a:pathLst>
                <a:path w="1310639" h="228600">
                  <a:moveTo>
                    <a:pt x="0" y="57150"/>
                  </a:moveTo>
                  <a:lnTo>
                    <a:pt x="982980" y="57150"/>
                  </a:lnTo>
                  <a:lnTo>
                    <a:pt x="982980" y="0"/>
                  </a:lnTo>
                  <a:lnTo>
                    <a:pt x="1310639" y="114300"/>
                  </a:lnTo>
                  <a:lnTo>
                    <a:pt x="982980" y="228600"/>
                  </a:lnTo>
                  <a:lnTo>
                    <a:pt x="98298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867306" y="3818038"/>
              <a:ext cx="1320165" cy="238125"/>
            </a:xfrm>
            <a:custGeom>
              <a:avLst/>
              <a:gdLst/>
              <a:ahLst/>
              <a:cxnLst/>
              <a:rect l="l" t="t" r="r" b="b"/>
              <a:pathLst>
                <a:path w="1320164" h="238125">
                  <a:moveTo>
                    <a:pt x="9334" y="233260"/>
                  </a:moveTo>
                  <a:lnTo>
                    <a:pt x="7975" y="229958"/>
                  </a:lnTo>
                  <a:lnTo>
                    <a:pt x="4673" y="228600"/>
                  </a:lnTo>
                  <a:lnTo>
                    <a:pt x="1358" y="229958"/>
                  </a:lnTo>
                  <a:lnTo>
                    <a:pt x="0" y="233260"/>
                  </a:lnTo>
                  <a:lnTo>
                    <a:pt x="1358" y="236575"/>
                  </a:lnTo>
                  <a:lnTo>
                    <a:pt x="4673" y="237934"/>
                  </a:lnTo>
                  <a:lnTo>
                    <a:pt x="7975" y="236575"/>
                  </a:lnTo>
                  <a:lnTo>
                    <a:pt x="9334" y="233260"/>
                  </a:lnTo>
                  <a:close/>
                </a:path>
                <a:path w="1320164" h="238125">
                  <a:moveTo>
                    <a:pt x="1319974" y="4660"/>
                  </a:moveTo>
                  <a:lnTo>
                    <a:pt x="1318615" y="1358"/>
                  </a:lnTo>
                  <a:lnTo>
                    <a:pt x="1315313" y="0"/>
                  </a:lnTo>
                  <a:lnTo>
                    <a:pt x="1311998" y="1358"/>
                  </a:lnTo>
                  <a:lnTo>
                    <a:pt x="1310640" y="4660"/>
                  </a:lnTo>
                  <a:lnTo>
                    <a:pt x="1311998" y="7975"/>
                  </a:lnTo>
                  <a:lnTo>
                    <a:pt x="1315313" y="9334"/>
                  </a:lnTo>
                  <a:lnTo>
                    <a:pt x="1318615" y="7975"/>
                  </a:lnTo>
                  <a:lnTo>
                    <a:pt x="1319974" y="46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812289" y="3559810"/>
              <a:ext cx="1268730" cy="231140"/>
            </a:xfrm>
            <a:custGeom>
              <a:avLst/>
              <a:gdLst/>
              <a:ahLst/>
              <a:cxnLst/>
              <a:rect l="l" t="t" r="r" b="b"/>
              <a:pathLst>
                <a:path w="1268730" h="231139">
                  <a:moveTo>
                    <a:pt x="317500" y="0"/>
                  </a:moveTo>
                  <a:lnTo>
                    <a:pt x="0" y="115569"/>
                  </a:lnTo>
                  <a:lnTo>
                    <a:pt x="317500" y="231139"/>
                  </a:lnTo>
                  <a:lnTo>
                    <a:pt x="317500" y="173989"/>
                  </a:lnTo>
                  <a:lnTo>
                    <a:pt x="1268730" y="173989"/>
                  </a:lnTo>
                  <a:lnTo>
                    <a:pt x="1268730" y="58419"/>
                  </a:lnTo>
                  <a:lnTo>
                    <a:pt x="317500" y="58419"/>
                  </a:lnTo>
                  <a:lnTo>
                    <a:pt x="317500" y="0"/>
                  </a:lnTo>
                  <a:close/>
                </a:path>
              </a:pathLst>
            </a:custGeom>
            <a:solidFill>
              <a:srgbClr val="FF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812289" y="3559810"/>
              <a:ext cx="1268730" cy="231140"/>
            </a:xfrm>
            <a:custGeom>
              <a:avLst/>
              <a:gdLst/>
              <a:ahLst/>
              <a:cxnLst/>
              <a:rect l="l" t="t" r="r" b="b"/>
              <a:pathLst>
                <a:path w="1268730" h="231139">
                  <a:moveTo>
                    <a:pt x="1268730" y="58419"/>
                  </a:moveTo>
                  <a:lnTo>
                    <a:pt x="317500" y="58419"/>
                  </a:lnTo>
                  <a:lnTo>
                    <a:pt x="317500" y="0"/>
                  </a:lnTo>
                  <a:lnTo>
                    <a:pt x="0" y="115569"/>
                  </a:lnTo>
                  <a:lnTo>
                    <a:pt x="317500" y="231139"/>
                  </a:lnTo>
                  <a:lnTo>
                    <a:pt x="317500" y="173989"/>
                  </a:lnTo>
                  <a:lnTo>
                    <a:pt x="1268730" y="173989"/>
                  </a:lnTo>
                  <a:lnTo>
                    <a:pt x="1268730" y="58419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807616" y="3555148"/>
              <a:ext cx="1278255" cy="240665"/>
            </a:xfrm>
            <a:custGeom>
              <a:avLst/>
              <a:gdLst/>
              <a:ahLst/>
              <a:cxnLst/>
              <a:rect l="l" t="t" r="r" b="b"/>
              <a:pathLst>
                <a:path w="1278255" h="240664">
                  <a:moveTo>
                    <a:pt x="9334" y="4660"/>
                  </a:moveTo>
                  <a:lnTo>
                    <a:pt x="7975" y="1358"/>
                  </a:lnTo>
                  <a:lnTo>
                    <a:pt x="4673" y="0"/>
                  </a:lnTo>
                  <a:lnTo>
                    <a:pt x="1358" y="1358"/>
                  </a:lnTo>
                  <a:lnTo>
                    <a:pt x="0" y="4660"/>
                  </a:lnTo>
                  <a:lnTo>
                    <a:pt x="1358" y="7975"/>
                  </a:lnTo>
                  <a:lnTo>
                    <a:pt x="4673" y="9334"/>
                  </a:lnTo>
                  <a:lnTo>
                    <a:pt x="7975" y="7975"/>
                  </a:lnTo>
                  <a:lnTo>
                    <a:pt x="9334" y="4660"/>
                  </a:lnTo>
                  <a:close/>
                </a:path>
                <a:path w="1278255" h="240664">
                  <a:moveTo>
                    <a:pt x="1278064" y="235800"/>
                  </a:moveTo>
                  <a:lnTo>
                    <a:pt x="1276705" y="232498"/>
                  </a:lnTo>
                  <a:lnTo>
                    <a:pt x="1273403" y="231140"/>
                  </a:lnTo>
                  <a:lnTo>
                    <a:pt x="1270088" y="232498"/>
                  </a:lnTo>
                  <a:lnTo>
                    <a:pt x="1268730" y="235800"/>
                  </a:lnTo>
                  <a:lnTo>
                    <a:pt x="1270088" y="239115"/>
                  </a:lnTo>
                  <a:lnTo>
                    <a:pt x="1273403" y="240474"/>
                  </a:lnTo>
                  <a:lnTo>
                    <a:pt x="1276705" y="239115"/>
                  </a:lnTo>
                  <a:lnTo>
                    <a:pt x="1278064" y="2358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0850" y="3422650"/>
          <a:ext cx="8394700" cy="31991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0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880">
                <a:tc>
                  <a:txBody>
                    <a:bodyPr/>
                    <a:lstStyle/>
                    <a:p>
                      <a:pPr marL="67945">
                        <a:lnSpc>
                          <a:spcPts val="2055"/>
                        </a:lnSpc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Source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5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Ca</a:t>
                      </a:r>
                      <a:r>
                        <a:rPr sz="18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0" dirty="0">
                          <a:latin typeface="Times New Roman"/>
                          <a:cs typeface="Times New Roman"/>
                        </a:rPr>
                        <a:t>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2055"/>
                        </a:lnSpc>
                      </a:pPr>
                      <a:r>
                        <a:rPr sz="1800" b="1" spc="-25" dirty="0">
                          <a:latin typeface="Times New Roman"/>
                          <a:cs typeface="Times New Roman"/>
                        </a:rPr>
                        <a:t>P%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67945">
                        <a:lnSpc>
                          <a:spcPts val="229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Animal</a:t>
                      </a: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bone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(steamed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dehydrated)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0"/>
                        </a:lnSpc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29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0"/>
                        </a:lnSpc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14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67945">
                        <a:lnSpc>
                          <a:spcPts val="2290"/>
                        </a:lnSpc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Di-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calcium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phosphate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0"/>
                        </a:lnSpc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26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0"/>
                        </a:lnSpc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21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890">
                <a:tc>
                  <a:txBody>
                    <a:bodyPr/>
                    <a:lstStyle/>
                    <a:p>
                      <a:pPr marL="67945">
                        <a:lnSpc>
                          <a:spcPts val="2295"/>
                        </a:lnSpc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De-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fluorinated</a:t>
                      </a: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phosphate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29-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36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12-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18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67945">
                        <a:lnSpc>
                          <a:spcPts val="2290"/>
                        </a:lnSpc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Limestone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0"/>
                        </a:lnSpc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34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0"/>
                        </a:lnSpc>
                      </a:pP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67945">
                        <a:lnSpc>
                          <a:spcPts val="229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Calcium</a:t>
                      </a:r>
                      <a:r>
                        <a:rPr sz="20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phosphate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5"/>
                        </a:lnSpc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17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5"/>
                        </a:lnSpc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21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67945">
                        <a:lnSpc>
                          <a:spcPts val="229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Sodium</a:t>
                      </a:r>
                      <a:r>
                        <a:rPr sz="20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phosphate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0"/>
                        </a:lnSpc>
                      </a:pP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0"/>
                        </a:lnSpc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22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marL="67945">
                        <a:lnSpc>
                          <a:spcPts val="229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Diammonium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phosphate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5"/>
                        </a:lnSpc>
                      </a:pP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5"/>
                        </a:lnSpc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20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7945">
                        <a:lnSpc>
                          <a:spcPts val="229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Oyster</a:t>
                      </a:r>
                      <a:r>
                        <a:rPr sz="2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shell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5"/>
                        </a:lnSpc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35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95"/>
                        </a:lnSpc>
                      </a:pP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76880" y="89408"/>
            <a:ext cx="40360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Calcium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and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Phosphorus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source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0323" y="633730"/>
            <a:ext cx="8331200" cy="2465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3065" indent="-34226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393065" algn="l"/>
              </a:tabLst>
            </a:pPr>
            <a:r>
              <a:rPr sz="2000" b="1" dirty="0">
                <a:latin typeface="Times New Roman"/>
                <a:cs typeface="Times New Roman"/>
              </a:rPr>
              <a:t>Milk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is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rich</a:t>
            </a:r>
            <a:r>
              <a:rPr sz="2000" spc="-4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in</a:t>
            </a:r>
            <a:r>
              <a:rPr sz="2000" spc="459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calcium</a:t>
            </a:r>
            <a:r>
              <a:rPr sz="2000" spc="-5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that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is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well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absorbed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by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young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animals.</a:t>
            </a:r>
            <a:endParaRPr sz="2000">
              <a:latin typeface="Times New Roman"/>
              <a:cs typeface="Times New Roman"/>
            </a:endParaRPr>
          </a:p>
          <a:p>
            <a:pPr marL="301625" indent="-250825">
              <a:lnSpc>
                <a:spcPct val="100000"/>
              </a:lnSpc>
              <a:buFont typeface="Times New Roman"/>
              <a:buAutoNum type="arabicPeriod"/>
              <a:tabLst>
                <a:tab pos="301625" algn="l"/>
              </a:tabLst>
            </a:pPr>
            <a:r>
              <a:rPr sz="2000" b="1" dirty="0">
                <a:latin typeface="Times New Roman"/>
                <a:cs typeface="Times New Roman"/>
              </a:rPr>
              <a:t>Forages</a:t>
            </a:r>
            <a:r>
              <a:rPr sz="2000" b="1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Forages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are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generally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satisfactory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sources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calcium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livestock</a:t>
            </a:r>
            <a:endParaRPr sz="2000">
              <a:latin typeface="Times New Roman"/>
              <a:cs typeface="Times New Roman"/>
            </a:endParaRPr>
          </a:p>
          <a:p>
            <a:pPr marL="394970">
              <a:lnSpc>
                <a:spcPct val="100000"/>
              </a:lnSpc>
            </a:pP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-</a:t>
            </a:r>
            <a:r>
              <a:rPr sz="2000" spc="-3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Legumes</a:t>
            </a:r>
            <a:r>
              <a:rPr sz="2000" spc="-5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contain</a:t>
            </a:r>
            <a:r>
              <a:rPr sz="2000" spc="-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more</a:t>
            </a:r>
            <a:r>
              <a:rPr sz="2000" spc="2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Ca</a:t>
            </a:r>
            <a:r>
              <a:rPr sz="2000" spc="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as</a:t>
            </a:r>
            <a:r>
              <a:rPr sz="2000" spc="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compared</a:t>
            </a:r>
            <a:r>
              <a:rPr sz="2000" spc="1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to</a:t>
            </a:r>
            <a:r>
              <a:rPr sz="2000" spc="-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non-Leguminous</a:t>
            </a:r>
            <a:r>
              <a:rPr sz="2000" spc="1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4A904"/>
                </a:solidFill>
                <a:latin typeface="Times New Roman"/>
                <a:cs typeface="Times New Roman"/>
              </a:rPr>
              <a:t>forage</a:t>
            </a:r>
            <a:r>
              <a:rPr sz="2000" spc="-10" dirty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 marL="300990" indent="-250190">
              <a:lnSpc>
                <a:spcPct val="100000"/>
              </a:lnSpc>
              <a:buAutoNum type="arabicPeriod" startAt="2"/>
              <a:tabLst>
                <a:tab pos="300990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Concentrate:</a:t>
            </a:r>
            <a:endParaRPr sz="2000">
              <a:latin typeface="Times New Roman"/>
              <a:cs typeface="Times New Roman"/>
            </a:endParaRPr>
          </a:p>
          <a:p>
            <a:pPr marL="393065" lvl="1" indent="-342265">
              <a:lnSpc>
                <a:spcPct val="100000"/>
              </a:lnSpc>
              <a:buFont typeface="Times New Roman"/>
              <a:buChar char="•"/>
              <a:tabLst>
                <a:tab pos="393065" algn="l"/>
              </a:tabLst>
            </a:pPr>
            <a:r>
              <a:rPr sz="2000" b="1" dirty="0">
                <a:latin typeface="Times New Roman"/>
                <a:cs typeface="Times New Roman"/>
              </a:rPr>
              <a:t>Cereals</a:t>
            </a:r>
            <a:r>
              <a:rPr sz="2000" b="1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are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low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calcium</a:t>
            </a:r>
            <a:endParaRPr sz="2000">
              <a:latin typeface="Times New Roman"/>
              <a:cs typeface="Times New Roman"/>
            </a:endParaRPr>
          </a:p>
          <a:p>
            <a:pPr marL="393065" lvl="1" indent="-342265">
              <a:lnSpc>
                <a:spcPct val="100000"/>
              </a:lnSpc>
              <a:buChar char="•"/>
              <a:tabLst>
                <a:tab pos="393065" algn="l"/>
                <a:tab pos="6731634" algn="l"/>
              </a:tabLst>
            </a:pPr>
            <a:r>
              <a:rPr sz="2000" spc="-35" dirty="0">
                <a:latin typeface="Times New Roman"/>
                <a:cs typeface="Times New Roman"/>
              </a:rPr>
              <a:t>Vegetable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protein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sources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usually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contain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no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more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than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2–4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0" dirty="0">
                <a:latin typeface="Times New Roman"/>
                <a:cs typeface="Times New Roman"/>
              </a:rPr>
              <a:t>kg</a:t>
            </a:r>
            <a:r>
              <a:rPr sz="1950" spc="-150" baseline="25641" dirty="0">
                <a:latin typeface="Times New Roman"/>
                <a:cs typeface="Times New Roman"/>
              </a:rPr>
              <a:t>−1</a:t>
            </a:r>
            <a:r>
              <a:rPr sz="1950" spc="-142" baseline="25641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DM.</a:t>
            </a:r>
            <a:endParaRPr sz="2000">
              <a:latin typeface="Times New Roman"/>
              <a:cs typeface="Times New Roman"/>
            </a:endParaRPr>
          </a:p>
          <a:p>
            <a:pPr marL="393700" marR="55880" lvl="1" indent="-342900">
              <a:lnSpc>
                <a:spcPct val="100000"/>
              </a:lnSpc>
              <a:buChar char="•"/>
              <a:tabLst>
                <a:tab pos="393700" algn="l"/>
              </a:tabLst>
            </a:pP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Fish</a:t>
            </a:r>
            <a:r>
              <a:rPr sz="2000" spc="20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meal</a:t>
            </a:r>
            <a:r>
              <a:rPr sz="2000" spc="24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and</a:t>
            </a:r>
            <a:r>
              <a:rPr sz="2000" spc="22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meat</a:t>
            </a:r>
            <a:r>
              <a:rPr sz="2000" spc="25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and</a:t>
            </a:r>
            <a:r>
              <a:rPr sz="2000" spc="22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bone</a:t>
            </a:r>
            <a:r>
              <a:rPr sz="2000" spc="19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4A904"/>
                </a:solidFill>
                <a:latin typeface="Times New Roman"/>
                <a:cs typeface="Times New Roman"/>
              </a:rPr>
              <a:t>meals</a:t>
            </a:r>
            <a:r>
              <a:rPr sz="2000" spc="29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are</a:t>
            </a:r>
            <a:r>
              <a:rPr sz="2000" spc="2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good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sources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calcium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(50-100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g </a:t>
            </a:r>
            <a:r>
              <a:rPr sz="2000" spc="-95" dirty="0">
                <a:latin typeface="Times New Roman"/>
                <a:cs typeface="Times New Roman"/>
              </a:rPr>
              <a:t>kg</a:t>
            </a:r>
            <a:r>
              <a:rPr sz="1950" spc="-142" baseline="25641" dirty="0">
                <a:latin typeface="Times New Roman"/>
                <a:cs typeface="Times New Roman"/>
              </a:rPr>
              <a:t>−1</a:t>
            </a:r>
            <a:r>
              <a:rPr sz="1950" spc="-165" baseline="25641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DM)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8976" y="2159584"/>
            <a:ext cx="5896610" cy="28676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97660" marR="5080" indent="-6985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C00000"/>
                </a:solidFill>
                <a:latin typeface="Calibri"/>
                <a:cs typeface="Calibri"/>
              </a:rPr>
              <a:t>Depression</a:t>
            </a:r>
            <a:r>
              <a:rPr sz="3200" b="1" spc="-1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libri"/>
                <a:cs typeface="Calibri"/>
              </a:rPr>
              <a:t>in</a:t>
            </a:r>
            <a:r>
              <a:rPr sz="3200" b="1" spc="-1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libri"/>
                <a:cs typeface="Calibri"/>
              </a:rPr>
              <a:t>performance</a:t>
            </a:r>
            <a:r>
              <a:rPr sz="3200" b="1" spc="-1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200" b="1" spc="-25" dirty="0">
                <a:solidFill>
                  <a:srgbClr val="C00000"/>
                </a:solidFill>
                <a:latin typeface="Calibri"/>
                <a:cs typeface="Calibri"/>
              </a:rPr>
              <a:t>of </a:t>
            </a:r>
            <a:r>
              <a:rPr sz="3200" b="1" spc="-10" dirty="0">
                <a:solidFill>
                  <a:srgbClr val="C00000"/>
                </a:solidFill>
                <a:latin typeface="Calibri"/>
                <a:cs typeface="Calibri"/>
              </a:rPr>
              <a:t>Livestock</a:t>
            </a:r>
            <a:r>
              <a:rPr sz="3200" b="1" spc="-8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sz="3200" b="1" spc="-8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C00000"/>
                </a:solidFill>
                <a:latin typeface="Calibri"/>
                <a:cs typeface="Calibri"/>
              </a:rPr>
              <a:t>poultry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850"/>
              </a:spcBef>
            </a:pPr>
            <a:endParaRPr sz="3200">
              <a:latin typeface="Calibri"/>
              <a:cs typeface="Calibri"/>
            </a:endParaRPr>
          </a:p>
          <a:p>
            <a:pPr marL="12700" marR="2306955">
              <a:lnSpc>
                <a:spcPct val="103400"/>
              </a:lnSpc>
            </a:pPr>
            <a:r>
              <a:rPr sz="2400" dirty="0">
                <a:latin typeface="Arial MT"/>
                <a:cs typeface="Arial MT"/>
              </a:rPr>
              <a:t>Decreased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Milk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yield </a:t>
            </a:r>
            <a:r>
              <a:rPr sz="2400" spc="-10" dirty="0">
                <a:latin typeface="Arial MT"/>
                <a:cs typeface="Arial MT"/>
              </a:rPr>
              <a:t>Depressed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egg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production Depressed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hatchability.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67470" y="6296355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4191" y="3984244"/>
            <a:ext cx="202692" cy="21336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4191" y="4362196"/>
            <a:ext cx="202692" cy="21336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4191" y="4740147"/>
            <a:ext cx="202692" cy="21336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922270" y="997965"/>
            <a:ext cx="33032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001F5F"/>
                </a:solidFill>
                <a:latin typeface="Calibri"/>
                <a:cs typeface="Calibri"/>
              </a:rPr>
              <a:t>Deficiency</a:t>
            </a:r>
            <a:r>
              <a:rPr sz="3200" b="1" spc="-1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1F5F"/>
                </a:solidFill>
                <a:latin typeface="Calibri"/>
                <a:cs typeface="Calibri"/>
              </a:rPr>
              <a:t>Diseases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9945" rIns="0" bIns="0" rtlCol="0">
            <a:spAutoFit/>
          </a:bodyPr>
          <a:lstStyle/>
          <a:p>
            <a:pPr marL="1792605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974707"/>
                </a:solidFill>
                <a:latin typeface="Times New Roman"/>
                <a:cs typeface="Times New Roman"/>
              </a:rPr>
              <a:t>Abnormalities</a:t>
            </a:r>
            <a:r>
              <a:rPr sz="3200" b="1" spc="-100" dirty="0">
                <a:solidFill>
                  <a:srgbClr val="974707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974707"/>
                </a:solidFill>
                <a:latin typeface="Times New Roman"/>
                <a:cs typeface="Times New Roman"/>
              </a:rPr>
              <a:t>of</a:t>
            </a:r>
            <a:r>
              <a:rPr sz="3200" b="1" spc="-145" dirty="0">
                <a:solidFill>
                  <a:srgbClr val="974707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rgbClr val="974707"/>
                </a:solidFill>
                <a:latin typeface="Times New Roman"/>
                <a:cs typeface="Times New Roman"/>
              </a:rPr>
              <a:t>bones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67470" y="6296355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352" y="1421079"/>
            <a:ext cx="1327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latin typeface="Arial MT"/>
                <a:cs typeface="Arial MT"/>
              </a:rPr>
              <a:t>•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0252" y="1439417"/>
            <a:ext cx="80092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The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type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of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bone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disorder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that</a:t>
            </a:r>
            <a:r>
              <a:rPr sz="2400" spc="-1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develops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is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partly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34A904"/>
                </a:solidFill>
                <a:latin typeface="Arial MT"/>
                <a:cs typeface="Arial MT"/>
              </a:rPr>
              <a:t>dependent </a:t>
            </a:r>
            <a:r>
              <a:rPr sz="2400" dirty="0">
                <a:solidFill>
                  <a:srgbClr val="34A904"/>
                </a:solidFill>
                <a:latin typeface="Arial MT"/>
                <a:cs typeface="Arial MT"/>
              </a:rPr>
              <a:t>on</a:t>
            </a:r>
            <a:r>
              <a:rPr sz="2400" spc="-90" dirty="0">
                <a:solidFill>
                  <a:srgbClr val="34A904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4A904"/>
                </a:solidFill>
                <a:latin typeface="Arial MT"/>
                <a:cs typeface="Arial MT"/>
              </a:rPr>
              <a:t>the</a:t>
            </a:r>
            <a:r>
              <a:rPr sz="2400" spc="-85" dirty="0">
                <a:solidFill>
                  <a:srgbClr val="34A904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34A904"/>
                </a:solidFill>
                <a:latin typeface="Arial MT"/>
                <a:cs typeface="Arial MT"/>
              </a:rPr>
              <a:t>age</a:t>
            </a:r>
            <a:r>
              <a:rPr sz="2400" spc="-90" dirty="0">
                <a:solidFill>
                  <a:srgbClr val="34A904"/>
                </a:solidFill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at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which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calcium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deprivation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develops: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0252" y="2592154"/>
            <a:ext cx="8402955" cy="242887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800" b="1" spc="-10" dirty="0">
                <a:latin typeface="Times New Roman"/>
                <a:cs typeface="Times New Roman"/>
              </a:rPr>
              <a:t>Rickets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710"/>
              </a:spcBef>
              <a:tabLst>
                <a:tab pos="1888489" algn="l"/>
                <a:tab pos="2569845" algn="l"/>
                <a:tab pos="3646170" algn="l"/>
                <a:tab pos="4071620" algn="l"/>
                <a:tab pos="4969510" algn="l"/>
                <a:tab pos="5414645" algn="l"/>
                <a:tab pos="6097270" algn="l"/>
                <a:tab pos="7075805" algn="l"/>
                <a:tab pos="7501255" algn="l"/>
              </a:tabLst>
            </a:pP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2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condition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that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results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in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weak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or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soft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bones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in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young animals.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700"/>
              </a:spcBef>
            </a:pPr>
            <a:r>
              <a:rPr sz="2800" dirty="0">
                <a:latin typeface="Times New Roman"/>
                <a:cs typeface="Times New Roman"/>
              </a:rPr>
              <a:t>Symptoms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include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bowed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legs,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stunted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growth,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bone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pain, </a:t>
            </a:r>
            <a:r>
              <a:rPr sz="2800" dirty="0">
                <a:latin typeface="Times New Roman"/>
                <a:cs typeface="Times New Roman"/>
              </a:rPr>
              <a:t>large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forehead.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8539" rIns="0" bIns="0" rtlCol="0">
            <a:spAutoFit/>
          </a:bodyPr>
          <a:lstStyle/>
          <a:p>
            <a:pPr marL="148844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974707"/>
                </a:solidFill>
                <a:latin typeface="Times New Roman"/>
                <a:cs typeface="Times New Roman"/>
              </a:rPr>
              <a:t>Abnormalities</a:t>
            </a:r>
            <a:r>
              <a:rPr sz="4000" spc="-120" dirty="0">
                <a:solidFill>
                  <a:srgbClr val="974707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974707"/>
                </a:solidFill>
                <a:latin typeface="Times New Roman"/>
                <a:cs typeface="Times New Roman"/>
              </a:rPr>
              <a:t>of</a:t>
            </a:r>
            <a:r>
              <a:rPr sz="4000" spc="-155" dirty="0">
                <a:solidFill>
                  <a:srgbClr val="974707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974707"/>
                </a:solidFill>
                <a:latin typeface="Times New Roman"/>
                <a:cs typeface="Times New Roman"/>
              </a:rPr>
              <a:t>bones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0252" y="1306515"/>
            <a:ext cx="8368665" cy="450469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b="1" spc="-10" dirty="0">
                <a:solidFill>
                  <a:srgbClr val="C00000"/>
                </a:solidFill>
                <a:latin typeface="Arial"/>
                <a:cs typeface="Arial"/>
              </a:rPr>
              <a:t>Osteomalacia</a:t>
            </a:r>
            <a:endParaRPr sz="2000">
              <a:latin typeface="Arial"/>
              <a:cs typeface="Arial"/>
            </a:endParaRPr>
          </a:p>
          <a:p>
            <a:pPr marL="12700" marR="7620" algn="just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describes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excessive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mobilization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minerals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leaving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surfeit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matrix</a:t>
            </a:r>
            <a:r>
              <a:rPr sz="2400" spc="2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bones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25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growth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plate</a:t>
            </a:r>
            <a:r>
              <a:rPr sz="2400" spc="2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has</a:t>
            </a:r>
            <a:r>
              <a:rPr sz="2400" spc="25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‘closed’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dirty="0">
                <a:solidFill>
                  <a:srgbClr val="34A904"/>
                </a:solidFill>
                <a:latin typeface="Times New Roman"/>
                <a:cs typeface="Times New Roman"/>
              </a:rPr>
              <a:t>i.e.</a:t>
            </a:r>
            <a:r>
              <a:rPr sz="2400" spc="254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34A904"/>
                </a:solidFill>
                <a:latin typeface="Times New Roman"/>
                <a:cs typeface="Times New Roman"/>
              </a:rPr>
              <a:t>the </a:t>
            </a:r>
            <a:r>
              <a:rPr sz="2400" spc="-10" dirty="0">
                <a:solidFill>
                  <a:srgbClr val="34A904"/>
                </a:solidFill>
                <a:latin typeface="Times New Roman"/>
                <a:cs typeface="Times New Roman"/>
              </a:rPr>
              <a:t>calcium-</a:t>
            </a:r>
            <a:r>
              <a:rPr sz="2400" dirty="0">
                <a:solidFill>
                  <a:srgbClr val="34A904"/>
                </a:solidFill>
                <a:latin typeface="Times New Roman"/>
                <a:cs typeface="Times New Roman"/>
              </a:rPr>
              <a:t>deprived</a:t>
            </a:r>
            <a:r>
              <a:rPr sz="2400" spc="-6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34A904"/>
                </a:solidFill>
                <a:latin typeface="Times New Roman"/>
                <a:cs typeface="Times New Roman"/>
              </a:rPr>
              <a:t>adult</a:t>
            </a:r>
            <a:r>
              <a:rPr sz="2400" spc="-10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Times New Roman"/>
                <a:cs typeface="Times New Roman"/>
              </a:rPr>
              <a:t>incomplete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mineralisation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osteoid,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adults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69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solidFill>
                  <a:srgbClr val="C00000"/>
                </a:solidFill>
                <a:latin typeface="Arial"/>
                <a:cs typeface="Arial"/>
              </a:rPr>
              <a:t>Osteoporosis</a:t>
            </a:r>
            <a:endParaRPr sz="20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1665"/>
              </a:spcBef>
            </a:pPr>
            <a:r>
              <a:rPr sz="2000" dirty="0">
                <a:latin typeface="Arial MT"/>
                <a:cs typeface="Arial MT"/>
              </a:rPr>
              <a:t>indicates</a:t>
            </a:r>
            <a:r>
              <a:rPr sz="2000" spc="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that</a:t>
            </a:r>
            <a:r>
              <a:rPr sz="2000" spc="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bones</a:t>
            </a:r>
            <a:r>
              <a:rPr sz="2000" spc="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contain</a:t>
            </a:r>
            <a:r>
              <a:rPr sz="2000" spc="75" dirty="0"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4A904"/>
                </a:solidFill>
                <a:latin typeface="Arial MT"/>
                <a:cs typeface="Arial MT"/>
              </a:rPr>
              <a:t>less</a:t>
            </a:r>
            <a:r>
              <a:rPr sz="2000" spc="45" dirty="0">
                <a:solidFill>
                  <a:srgbClr val="34A904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4A904"/>
                </a:solidFill>
                <a:latin typeface="Arial MT"/>
                <a:cs typeface="Arial MT"/>
              </a:rPr>
              <a:t>mineral</a:t>
            </a:r>
            <a:r>
              <a:rPr sz="2000" spc="70" dirty="0">
                <a:solidFill>
                  <a:srgbClr val="34A904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4A904"/>
                </a:solidFill>
                <a:latin typeface="Arial MT"/>
                <a:cs typeface="Arial MT"/>
              </a:rPr>
              <a:t>than</a:t>
            </a:r>
            <a:r>
              <a:rPr sz="2000" spc="55" dirty="0">
                <a:solidFill>
                  <a:srgbClr val="34A904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4A904"/>
                </a:solidFill>
                <a:latin typeface="Arial MT"/>
                <a:cs typeface="Arial MT"/>
              </a:rPr>
              <a:t>normal</a:t>
            </a:r>
            <a:r>
              <a:rPr sz="2000" spc="60" dirty="0">
                <a:solidFill>
                  <a:srgbClr val="34A904"/>
                </a:solidFill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but</a:t>
            </a:r>
            <a:r>
              <a:rPr sz="2000" spc="60" dirty="0">
                <a:latin typeface="Arial MT"/>
                <a:cs typeface="Arial MT"/>
              </a:rPr>
              <a:t>  </a:t>
            </a:r>
            <a:r>
              <a:rPr sz="2000" spc="-10" dirty="0">
                <a:latin typeface="Arial MT"/>
                <a:cs typeface="Arial MT"/>
              </a:rPr>
              <a:t>proportionately </a:t>
            </a:r>
            <a:r>
              <a:rPr sz="2000" dirty="0">
                <a:solidFill>
                  <a:srgbClr val="34A904"/>
                </a:solidFill>
                <a:latin typeface="Arial MT"/>
                <a:cs typeface="Arial MT"/>
              </a:rPr>
              <a:t>less</a:t>
            </a:r>
            <a:r>
              <a:rPr sz="2000" spc="-15" dirty="0">
                <a:solidFill>
                  <a:srgbClr val="34A904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34A904"/>
                </a:solidFill>
                <a:latin typeface="Arial MT"/>
                <a:cs typeface="Arial MT"/>
              </a:rPr>
              <a:t>matrix</a:t>
            </a:r>
            <a:r>
              <a:rPr sz="2000" dirty="0">
                <a:latin typeface="Arial MT"/>
                <a:cs typeface="Arial MT"/>
              </a:rPr>
              <a:t>,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so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that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the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degree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of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mineralization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of</a:t>
            </a:r>
            <a:r>
              <a:rPr sz="2000" spc="-2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matrix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remains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normal. </a:t>
            </a:r>
            <a:r>
              <a:rPr sz="2000" dirty="0">
                <a:latin typeface="Arial MT"/>
                <a:cs typeface="Arial MT"/>
              </a:rPr>
              <a:t>Matrix</a:t>
            </a:r>
            <a:r>
              <a:rPr sz="2000" spc="49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osteoporosis</a:t>
            </a:r>
            <a:r>
              <a:rPr sz="2000" spc="-25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is</a:t>
            </a:r>
            <a:r>
              <a:rPr sz="2000" spc="-2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characteristic</a:t>
            </a:r>
            <a:r>
              <a:rPr sz="2000" spc="4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of</a:t>
            </a:r>
            <a:r>
              <a:rPr sz="2000" spc="150" dirty="0">
                <a:latin typeface="Arial MT"/>
                <a:cs typeface="Arial MT"/>
              </a:rPr>
              <a:t>   </a:t>
            </a:r>
            <a:r>
              <a:rPr sz="2000" dirty="0">
                <a:solidFill>
                  <a:srgbClr val="34A904"/>
                </a:solidFill>
                <a:latin typeface="Arial MT"/>
                <a:cs typeface="Arial MT"/>
              </a:rPr>
              <a:t>protein</a:t>
            </a:r>
            <a:r>
              <a:rPr sz="2000" spc="-20" dirty="0">
                <a:solidFill>
                  <a:srgbClr val="34A904"/>
                </a:solidFill>
                <a:latin typeface="Arial MT"/>
                <a:cs typeface="Arial MT"/>
              </a:rPr>
              <a:t>  </a:t>
            </a:r>
            <a:r>
              <a:rPr sz="2000" dirty="0">
                <a:solidFill>
                  <a:srgbClr val="34A904"/>
                </a:solidFill>
                <a:latin typeface="Arial MT"/>
                <a:cs typeface="Arial MT"/>
              </a:rPr>
              <a:t>deficiency</a:t>
            </a:r>
            <a:r>
              <a:rPr sz="2000" spc="-25" dirty="0">
                <a:solidFill>
                  <a:srgbClr val="34A904"/>
                </a:solidFill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rather</a:t>
            </a:r>
            <a:r>
              <a:rPr sz="2000" spc="-25" dirty="0">
                <a:latin typeface="Arial MT"/>
                <a:cs typeface="Arial MT"/>
              </a:rPr>
              <a:t>  </a:t>
            </a:r>
            <a:r>
              <a:rPr sz="2000" spc="-20" dirty="0">
                <a:latin typeface="Arial MT"/>
                <a:cs typeface="Arial MT"/>
              </a:rPr>
              <a:t>than </a:t>
            </a:r>
            <a:r>
              <a:rPr sz="2000" dirty="0">
                <a:latin typeface="Arial MT"/>
                <a:cs typeface="Arial MT"/>
              </a:rPr>
              <a:t>simple</a:t>
            </a:r>
            <a:r>
              <a:rPr sz="2000" spc="9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calcium</a:t>
            </a:r>
            <a:r>
              <a:rPr sz="2000" spc="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or</a:t>
            </a:r>
            <a:r>
              <a:rPr sz="2000" spc="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phosphorus</a:t>
            </a:r>
            <a:r>
              <a:rPr sz="2000" spc="9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deficiency</a:t>
            </a:r>
            <a:r>
              <a:rPr sz="2000" spc="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and</a:t>
            </a:r>
            <a:r>
              <a:rPr sz="2000" spc="8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can</a:t>
            </a:r>
            <a:r>
              <a:rPr sz="2000" spc="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occur</a:t>
            </a:r>
            <a:r>
              <a:rPr sz="2000" spc="8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</a:t>
            </a:r>
            <a:r>
              <a:rPr sz="2000" spc="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young</a:t>
            </a:r>
            <a:r>
              <a:rPr sz="2000" spc="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as</a:t>
            </a:r>
            <a:r>
              <a:rPr sz="2000" spc="8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well </a:t>
            </a:r>
            <a:r>
              <a:rPr sz="2000" dirty="0">
                <a:latin typeface="Arial MT"/>
                <a:cs typeface="Arial MT"/>
              </a:rPr>
              <a:t>as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mature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animals.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2168" rIns="0" bIns="0" rtlCol="0">
            <a:spAutoFit/>
          </a:bodyPr>
          <a:lstStyle/>
          <a:p>
            <a:pPr marL="225361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Times New Roman"/>
                <a:cs typeface="Times New Roman"/>
              </a:rPr>
              <a:t>Deficiency</a:t>
            </a:r>
            <a:r>
              <a:rPr sz="2800" b="1" spc="-10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Diseases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2910" y="1434795"/>
            <a:ext cx="1999614" cy="1612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b="1" dirty="0">
                <a:latin typeface="Arial"/>
                <a:cs typeface="Arial"/>
              </a:rPr>
              <a:t>Milk</a:t>
            </a:r>
            <a:r>
              <a:rPr sz="2800" b="1" spc="-15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fever</a:t>
            </a:r>
            <a:endParaRPr sz="2800">
              <a:latin typeface="Arial"/>
              <a:cs typeface="Arial"/>
            </a:endParaRPr>
          </a:p>
          <a:p>
            <a:pPr marL="340995" algn="ctr">
              <a:lnSpc>
                <a:spcPct val="100000"/>
              </a:lnSpc>
              <a:spcBef>
                <a:spcPts val="5"/>
              </a:spcBef>
            </a:pPr>
            <a:r>
              <a:rPr sz="2800" b="1" spc="-25" dirty="0">
                <a:latin typeface="Arial"/>
                <a:cs typeface="Arial"/>
              </a:rPr>
              <a:t>or</a:t>
            </a:r>
            <a:endParaRPr sz="2800">
              <a:latin typeface="Arial"/>
              <a:cs typeface="Arial"/>
            </a:endParaRPr>
          </a:p>
          <a:p>
            <a:pPr marL="451484" marR="102235" algn="ctr">
              <a:lnSpc>
                <a:spcPct val="100000"/>
              </a:lnSpc>
              <a:spcBef>
                <a:spcPts val="15"/>
              </a:spcBef>
            </a:pPr>
            <a:r>
              <a:rPr sz="2400" b="1" spc="-10" dirty="0">
                <a:solidFill>
                  <a:srgbClr val="E36C09"/>
                </a:solidFill>
                <a:latin typeface="Arial"/>
                <a:cs typeface="Arial"/>
              </a:rPr>
              <a:t>Parturient Paresis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1632" y="3794793"/>
            <a:ext cx="132715" cy="88582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2400" spc="-50" dirty="0">
                <a:latin typeface="Arial MT"/>
                <a:cs typeface="Arial MT"/>
              </a:rPr>
              <a:t>•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2200" spc="-50" dirty="0">
                <a:latin typeface="Arial MT"/>
                <a:cs typeface="Arial MT"/>
              </a:rPr>
              <a:t>•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3313" y="3688460"/>
            <a:ext cx="8434070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Arial MT"/>
                <a:cs typeface="Arial MT"/>
              </a:rPr>
              <a:t>Within</a:t>
            </a:r>
            <a:r>
              <a:rPr sz="2200" spc="229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48</a:t>
            </a:r>
            <a:r>
              <a:rPr sz="2200" spc="229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h</a:t>
            </a:r>
            <a:r>
              <a:rPr sz="2200" spc="22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of</a:t>
            </a:r>
            <a:r>
              <a:rPr sz="2200" spc="229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calving,</a:t>
            </a:r>
            <a:r>
              <a:rPr sz="2200" spc="22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the</a:t>
            </a:r>
            <a:r>
              <a:rPr sz="2200" spc="229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cow</a:t>
            </a:r>
            <a:r>
              <a:rPr sz="2200" spc="22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becomes</a:t>
            </a:r>
            <a:r>
              <a:rPr sz="2200" spc="22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listless,</a:t>
            </a:r>
            <a:r>
              <a:rPr sz="2200" spc="21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shows</a:t>
            </a:r>
            <a:r>
              <a:rPr sz="2200" spc="225" dirty="0">
                <a:latin typeface="Arial MT"/>
                <a:cs typeface="Arial MT"/>
              </a:rPr>
              <a:t> </a:t>
            </a:r>
            <a:r>
              <a:rPr sz="2200" spc="-10" dirty="0">
                <a:latin typeface="Arial MT"/>
                <a:cs typeface="Arial MT"/>
              </a:rPr>
              <a:t>muscular </a:t>
            </a:r>
            <a:r>
              <a:rPr sz="2200" dirty="0">
                <a:latin typeface="Arial MT"/>
                <a:cs typeface="Arial MT"/>
              </a:rPr>
              <a:t>weakness,</a:t>
            </a:r>
            <a:r>
              <a:rPr sz="2200" spc="80" dirty="0">
                <a:latin typeface="Arial MT"/>
                <a:cs typeface="Arial MT"/>
              </a:rPr>
              <a:t>  </a:t>
            </a:r>
            <a:r>
              <a:rPr sz="2200" dirty="0">
                <a:latin typeface="Arial MT"/>
                <a:cs typeface="Arial MT"/>
              </a:rPr>
              <a:t>circulatory</a:t>
            </a:r>
            <a:r>
              <a:rPr sz="2200" spc="85" dirty="0">
                <a:latin typeface="Arial MT"/>
                <a:cs typeface="Arial MT"/>
              </a:rPr>
              <a:t>  </a:t>
            </a:r>
            <a:r>
              <a:rPr sz="2200" dirty="0">
                <a:latin typeface="Arial MT"/>
                <a:cs typeface="Arial MT"/>
              </a:rPr>
              <a:t>failure,</a:t>
            </a:r>
            <a:r>
              <a:rPr sz="2200" spc="95" dirty="0">
                <a:latin typeface="Arial MT"/>
                <a:cs typeface="Arial MT"/>
              </a:rPr>
              <a:t>  </a:t>
            </a:r>
            <a:r>
              <a:rPr sz="2200" dirty="0">
                <a:latin typeface="Arial MT"/>
                <a:cs typeface="Arial MT"/>
              </a:rPr>
              <a:t>muscular</a:t>
            </a:r>
            <a:r>
              <a:rPr sz="2200" spc="90" dirty="0">
                <a:latin typeface="Arial MT"/>
                <a:cs typeface="Arial MT"/>
              </a:rPr>
              <a:t>  </a:t>
            </a:r>
            <a:r>
              <a:rPr sz="2200" dirty="0">
                <a:latin typeface="Arial MT"/>
                <a:cs typeface="Arial MT"/>
              </a:rPr>
              <a:t>twitching,</a:t>
            </a:r>
            <a:r>
              <a:rPr sz="2200" spc="90" dirty="0">
                <a:latin typeface="Arial MT"/>
                <a:cs typeface="Arial MT"/>
              </a:rPr>
              <a:t>  </a:t>
            </a:r>
            <a:r>
              <a:rPr sz="2200" dirty="0">
                <a:latin typeface="Arial MT"/>
                <a:cs typeface="Arial MT"/>
              </a:rPr>
              <a:t>anorexia</a:t>
            </a:r>
            <a:r>
              <a:rPr sz="2200" spc="100" dirty="0">
                <a:latin typeface="Arial MT"/>
                <a:cs typeface="Arial MT"/>
              </a:rPr>
              <a:t>  </a:t>
            </a:r>
            <a:r>
              <a:rPr sz="2200" spc="-25" dirty="0">
                <a:latin typeface="Arial MT"/>
                <a:cs typeface="Arial MT"/>
              </a:rPr>
              <a:t>and </a:t>
            </a:r>
            <a:r>
              <a:rPr sz="2200" dirty="0">
                <a:latin typeface="Arial MT"/>
                <a:cs typeface="Arial MT"/>
              </a:rPr>
              <a:t>rumen</a:t>
            </a:r>
            <a:r>
              <a:rPr sz="2200" spc="-7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stasis</a:t>
            </a:r>
            <a:r>
              <a:rPr sz="2200" spc="-5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(i.e.</a:t>
            </a:r>
            <a:r>
              <a:rPr sz="2200" spc="-8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a</a:t>
            </a:r>
            <a:r>
              <a:rPr sz="2200" spc="-6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parturient</a:t>
            </a:r>
            <a:r>
              <a:rPr sz="2200" spc="-90" dirty="0">
                <a:latin typeface="Arial MT"/>
                <a:cs typeface="Arial MT"/>
              </a:rPr>
              <a:t> </a:t>
            </a:r>
            <a:r>
              <a:rPr sz="2200" spc="-10" dirty="0">
                <a:latin typeface="Arial MT"/>
                <a:cs typeface="Arial MT"/>
              </a:rPr>
              <a:t>paresis).</a:t>
            </a:r>
            <a:endParaRPr sz="2200">
              <a:latin typeface="Arial MT"/>
              <a:cs typeface="Arial M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258000" y="1576010"/>
            <a:ext cx="819785" cy="315595"/>
            <a:chOff x="2258000" y="1576010"/>
            <a:chExt cx="819785" cy="315595"/>
          </a:xfrm>
        </p:grpSpPr>
        <p:sp>
          <p:nvSpPr>
            <p:cNvPr id="7" name="object 7"/>
            <p:cNvSpPr/>
            <p:nvPr/>
          </p:nvSpPr>
          <p:spPr>
            <a:xfrm>
              <a:off x="2270759" y="1588770"/>
              <a:ext cx="793750" cy="289560"/>
            </a:xfrm>
            <a:custGeom>
              <a:avLst/>
              <a:gdLst/>
              <a:ahLst/>
              <a:cxnLst/>
              <a:rect l="l" t="t" r="r" b="b"/>
              <a:pathLst>
                <a:path w="793750" h="289560">
                  <a:moveTo>
                    <a:pt x="648969" y="0"/>
                  </a:moveTo>
                  <a:lnTo>
                    <a:pt x="648969" y="72389"/>
                  </a:lnTo>
                  <a:lnTo>
                    <a:pt x="0" y="72389"/>
                  </a:lnTo>
                  <a:lnTo>
                    <a:pt x="0" y="217169"/>
                  </a:lnTo>
                  <a:lnTo>
                    <a:pt x="648969" y="217169"/>
                  </a:lnTo>
                  <a:lnTo>
                    <a:pt x="648969" y="289559"/>
                  </a:lnTo>
                  <a:lnTo>
                    <a:pt x="793750" y="144779"/>
                  </a:lnTo>
                  <a:lnTo>
                    <a:pt x="648969" y="0"/>
                  </a:lnTo>
                  <a:close/>
                </a:path>
              </a:pathLst>
            </a:custGeom>
            <a:solidFill>
              <a:srgbClr val="34A90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70759" y="1588770"/>
              <a:ext cx="793750" cy="289560"/>
            </a:xfrm>
            <a:custGeom>
              <a:avLst/>
              <a:gdLst/>
              <a:ahLst/>
              <a:cxnLst/>
              <a:rect l="l" t="t" r="r" b="b"/>
              <a:pathLst>
                <a:path w="793750" h="289560">
                  <a:moveTo>
                    <a:pt x="0" y="72389"/>
                  </a:moveTo>
                  <a:lnTo>
                    <a:pt x="648969" y="72389"/>
                  </a:lnTo>
                  <a:lnTo>
                    <a:pt x="648969" y="0"/>
                  </a:lnTo>
                  <a:lnTo>
                    <a:pt x="793750" y="144779"/>
                  </a:lnTo>
                  <a:lnTo>
                    <a:pt x="648969" y="289559"/>
                  </a:lnTo>
                  <a:lnTo>
                    <a:pt x="648969" y="217169"/>
                  </a:lnTo>
                  <a:lnTo>
                    <a:pt x="0" y="217169"/>
                  </a:lnTo>
                  <a:lnTo>
                    <a:pt x="0" y="72389"/>
                  </a:lnTo>
                  <a:close/>
                </a:path>
              </a:pathLst>
            </a:custGeom>
            <a:ln w="25518">
              <a:solidFill>
                <a:srgbClr val="87A2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57996" y="1576018"/>
              <a:ext cx="819785" cy="315595"/>
            </a:xfrm>
            <a:custGeom>
              <a:avLst/>
              <a:gdLst/>
              <a:ahLst/>
              <a:cxnLst/>
              <a:rect l="l" t="t" r="r" b="b"/>
              <a:pathLst>
                <a:path w="819785" h="315594">
                  <a:moveTo>
                    <a:pt x="25514" y="12750"/>
                  </a:moveTo>
                  <a:lnTo>
                    <a:pt x="21780" y="3733"/>
                  </a:lnTo>
                  <a:lnTo>
                    <a:pt x="12763" y="0"/>
                  </a:lnTo>
                  <a:lnTo>
                    <a:pt x="3733" y="3733"/>
                  </a:lnTo>
                  <a:lnTo>
                    <a:pt x="0" y="12750"/>
                  </a:lnTo>
                  <a:lnTo>
                    <a:pt x="3733" y="21780"/>
                  </a:lnTo>
                  <a:lnTo>
                    <a:pt x="12763" y="25514"/>
                  </a:lnTo>
                  <a:lnTo>
                    <a:pt x="21780" y="21780"/>
                  </a:lnTo>
                  <a:lnTo>
                    <a:pt x="25514" y="12750"/>
                  </a:lnTo>
                  <a:close/>
                </a:path>
                <a:path w="819785" h="315594">
                  <a:moveTo>
                    <a:pt x="819264" y="302310"/>
                  </a:moveTo>
                  <a:lnTo>
                    <a:pt x="815530" y="293293"/>
                  </a:lnTo>
                  <a:lnTo>
                    <a:pt x="806513" y="289560"/>
                  </a:lnTo>
                  <a:lnTo>
                    <a:pt x="797483" y="293293"/>
                  </a:lnTo>
                  <a:lnTo>
                    <a:pt x="793750" y="302310"/>
                  </a:lnTo>
                  <a:lnTo>
                    <a:pt x="797483" y="311340"/>
                  </a:lnTo>
                  <a:lnTo>
                    <a:pt x="806513" y="315074"/>
                  </a:lnTo>
                  <a:lnTo>
                    <a:pt x="815530" y="311340"/>
                  </a:lnTo>
                  <a:lnTo>
                    <a:pt x="819264" y="302310"/>
                  </a:lnTo>
                  <a:close/>
                </a:path>
              </a:pathLst>
            </a:custGeom>
            <a:solidFill>
              <a:srgbClr val="87A2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140710" y="1553718"/>
            <a:ext cx="51301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Milk</a:t>
            </a:r>
            <a:r>
              <a:rPr sz="2000" spc="2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fever</a:t>
            </a:r>
            <a:r>
              <a:rPr sz="2000" spc="2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is</a:t>
            </a:r>
            <a:r>
              <a:rPr sz="2000" spc="2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principally</a:t>
            </a:r>
            <a:r>
              <a:rPr sz="2000" spc="1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seen</a:t>
            </a:r>
            <a:r>
              <a:rPr sz="2000" spc="2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</a:t>
            </a:r>
            <a:r>
              <a:rPr sz="2000" spc="210" dirty="0">
                <a:latin typeface="Arial MT"/>
                <a:cs typeface="Arial MT"/>
              </a:rPr>
              <a:t> </a:t>
            </a:r>
            <a:r>
              <a:rPr sz="2000" spc="-20" dirty="0">
                <a:solidFill>
                  <a:srgbClr val="34A904"/>
                </a:solidFill>
                <a:latin typeface="Arial MT"/>
                <a:cs typeface="Arial MT"/>
              </a:rPr>
              <a:t>high-</a:t>
            </a:r>
            <a:r>
              <a:rPr sz="2000" spc="-10" dirty="0">
                <a:solidFill>
                  <a:srgbClr val="34A904"/>
                </a:solidFill>
                <a:latin typeface="Arial MT"/>
                <a:cs typeface="Arial MT"/>
              </a:rPr>
              <a:t>yielding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50960" y="1553718"/>
            <a:ext cx="57594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6350" algn="r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34A904"/>
                </a:solidFill>
                <a:latin typeface="Arial MT"/>
                <a:cs typeface="Arial MT"/>
              </a:rPr>
              <a:t>dairy</a:t>
            </a:r>
            <a:endParaRPr sz="20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</a:pPr>
            <a:r>
              <a:rPr sz="2000" spc="-25" dirty="0">
                <a:latin typeface="Arial MT"/>
                <a:cs typeface="Arial MT"/>
              </a:rPr>
              <a:t>the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40710" y="1858518"/>
            <a:ext cx="51974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26135" algn="l"/>
                <a:tab pos="1132205" algn="l"/>
                <a:tab pos="1481455" algn="l"/>
                <a:tab pos="2858135" algn="l"/>
                <a:tab pos="3475354" algn="l"/>
                <a:tab pos="4763135" algn="l"/>
              </a:tabLst>
            </a:pPr>
            <a:r>
              <a:rPr sz="2000" spc="-10" dirty="0">
                <a:solidFill>
                  <a:srgbClr val="34A904"/>
                </a:solidFill>
                <a:latin typeface="Arial MT"/>
                <a:cs typeface="Arial MT"/>
              </a:rPr>
              <a:t>cows</a:t>
            </a:r>
            <a:r>
              <a:rPr sz="2000" spc="-10" dirty="0">
                <a:latin typeface="Arial MT"/>
                <a:cs typeface="Arial MT"/>
              </a:rPr>
              <a:t>.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25" dirty="0">
                <a:latin typeface="Arial MT"/>
                <a:cs typeface="Arial MT"/>
              </a:rPr>
              <a:t>It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25" dirty="0">
                <a:latin typeface="Arial MT"/>
                <a:cs typeface="Arial MT"/>
              </a:rPr>
              <a:t>is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10" dirty="0">
                <a:latin typeface="Arial MT"/>
                <a:cs typeface="Arial MT"/>
              </a:rPr>
              <a:t>associated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20" dirty="0">
                <a:latin typeface="Arial MT"/>
                <a:cs typeface="Arial MT"/>
              </a:rPr>
              <a:t>with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10" dirty="0">
                <a:latin typeface="Arial MT"/>
                <a:cs typeface="Arial MT"/>
              </a:rPr>
              <a:t>parturition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25" dirty="0">
                <a:latin typeface="Arial MT"/>
                <a:cs typeface="Arial MT"/>
              </a:rPr>
              <a:t>and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40710" y="2163318"/>
            <a:ext cx="48221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initiation</a:t>
            </a:r>
            <a:r>
              <a:rPr sz="2000" spc="-8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of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lactation</a:t>
            </a:r>
            <a:r>
              <a:rPr sz="2000" spc="-8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older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cows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(5–10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yrs).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6585" y="290906"/>
            <a:ext cx="22847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0000"/>
                </a:solidFill>
              </a:rPr>
              <a:t>Milk</a:t>
            </a:r>
            <a:r>
              <a:rPr spc="-95" dirty="0">
                <a:solidFill>
                  <a:srgbClr val="000000"/>
                </a:solidFill>
              </a:rPr>
              <a:t> </a:t>
            </a:r>
            <a:r>
              <a:rPr spc="-25" dirty="0">
                <a:solidFill>
                  <a:srgbClr val="000000"/>
                </a:solidFill>
              </a:rPr>
              <a:t>fever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982660" y="2478980"/>
            <a:ext cx="1682114" cy="567055"/>
            <a:chOff x="3982660" y="2478980"/>
            <a:chExt cx="1682114" cy="567055"/>
          </a:xfrm>
        </p:grpSpPr>
        <p:sp>
          <p:nvSpPr>
            <p:cNvPr id="4" name="object 4"/>
            <p:cNvSpPr/>
            <p:nvPr/>
          </p:nvSpPr>
          <p:spPr>
            <a:xfrm>
              <a:off x="3995419" y="2491739"/>
              <a:ext cx="1656080" cy="541020"/>
            </a:xfrm>
            <a:custGeom>
              <a:avLst/>
              <a:gdLst/>
              <a:ahLst/>
              <a:cxnLst/>
              <a:rect l="l" t="t" r="r" b="b"/>
              <a:pathLst>
                <a:path w="1656079" h="541019">
                  <a:moveTo>
                    <a:pt x="1386839" y="0"/>
                  </a:moveTo>
                  <a:lnTo>
                    <a:pt x="1386839" y="135889"/>
                  </a:lnTo>
                  <a:lnTo>
                    <a:pt x="0" y="135889"/>
                  </a:lnTo>
                  <a:lnTo>
                    <a:pt x="0" y="405130"/>
                  </a:lnTo>
                  <a:lnTo>
                    <a:pt x="1386839" y="405130"/>
                  </a:lnTo>
                  <a:lnTo>
                    <a:pt x="1386839" y="541020"/>
                  </a:lnTo>
                  <a:lnTo>
                    <a:pt x="1656079" y="270510"/>
                  </a:lnTo>
                  <a:lnTo>
                    <a:pt x="1386839" y="0"/>
                  </a:lnTo>
                  <a:close/>
                </a:path>
              </a:pathLst>
            </a:custGeom>
            <a:solidFill>
              <a:srgbClr val="34A90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995419" y="2491739"/>
              <a:ext cx="1656080" cy="541020"/>
            </a:xfrm>
            <a:custGeom>
              <a:avLst/>
              <a:gdLst/>
              <a:ahLst/>
              <a:cxnLst/>
              <a:rect l="l" t="t" r="r" b="b"/>
              <a:pathLst>
                <a:path w="1656079" h="541019">
                  <a:moveTo>
                    <a:pt x="0" y="135889"/>
                  </a:moveTo>
                  <a:lnTo>
                    <a:pt x="1386839" y="135889"/>
                  </a:lnTo>
                  <a:lnTo>
                    <a:pt x="1386839" y="0"/>
                  </a:lnTo>
                  <a:lnTo>
                    <a:pt x="1656079" y="270510"/>
                  </a:lnTo>
                  <a:lnTo>
                    <a:pt x="1386839" y="541020"/>
                  </a:lnTo>
                  <a:lnTo>
                    <a:pt x="1386839" y="405130"/>
                  </a:lnTo>
                  <a:lnTo>
                    <a:pt x="0" y="405130"/>
                  </a:lnTo>
                  <a:lnTo>
                    <a:pt x="0" y="135889"/>
                  </a:lnTo>
                  <a:close/>
                </a:path>
              </a:pathLst>
            </a:custGeom>
            <a:ln w="2551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82656" y="2478988"/>
              <a:ext cx="1682114" cy="567055"/>
            </a:xfrm>
            <a:custGeom>
              <a:avLst/>
              <a:gdLst/>
              <a:ahLst/>
              <a:cxnLst/>
              <a:rect l="l" t="t" r="r" b="b"/>
              <a:pathLst>
                <a:path w="1682114" h="567055">
                  <a:moveTo>
                    <a:pt x="25514" y="12750"/>
                  </a:moveTo>
                  <a:lnTo>
                    <a:pt x="21780" y="3733"/>
                  </a:lnTo>
                  <a:lnTo>
                    <a:pt x="12763" y="0"/>
                  </a:lnTo>
                  <a:lnTo>
                    <a:pt x="3733" y="3733"/>
                  </a:lnTo>
                  <a:lnTo>
                    <a:pt x="0" y="12750"/>
                  </a:lnTo>
                  <a:lnTo>
                    <a:pt x="3733" y="21780"/>
                  </a:lnTo>
                  <a:lnTo>
                    <a:pt x="12763" y="25514"/>
                  </a:lnTo>
                  <a:lnTo>
                    <a:pt x="21780" y="21780"/>
                  </a:lnTo>
                  <a:lnTo>
                    <a:pt x="25514" y="12750"/>
                  </a:lnTo>
                  <a:close/>
                </a:path>
                <a:path w="1682114" h="567055">
                  <a:moveTo>
                    <a:pt x="1681594" y="553770"/>
                  </a:moveTo>
                  <a:lnTo>
                    <a:pt x="1677860" y="544753"/>
                  </a:lnTo>
                  <a:lnTo>
                    <a:pt x="1668843" y="541020"/>
                  </a:lnTo>
                  <a:lnTo>
                    <a:pt x="1659813" y="544753"/>
                  </a:lnTo>
                  <a:lnTo>
                    <a:pt x="1656080" y="553770"/>
                  </a:lnTo>
                  <a:lnTo>
                    <a:pt x="1659813" y="562800"/>
                  </a:lnTo>
                  <a:lnTo>
                    <a:pt x="1668843" y="566534"/>
                  </a:lnTo>
                  <a:lnTo>
                    <a:pt x="1677860" y="562800"/>
                  </a:lnTo>
                  <a:lnTo>
                    <a:pt x="1681594" y="55377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989" y="1268730"/>
            <a:ext cx="3742690" cy="279514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12179" y="1267460"/>
            <a:ext cx="2618739" cy="3362956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394970" y="4149089"/>
            <a:ext cx="7155815" cy="2633345"/>
            <a:chOff x="394970" y="4149089"/>
            <a:chExt cx="7155815" cy="2633345"/>
          </a:xfrm>
        </p:grpSpPr>
        <p:sp>
          <p:nvSpPr>
            <p:cNvPr id="10" name="object 10"/>
            <p:cNvSpPr/>
            <p:nvPr/>
          </p:nvSpPr>
          <p:spPr>
            <a:xfrm>
              <a:off x="4823460" y="4721860"/>
              <a:ext cx="2713990" cy="1228090"/>
            </a:xfrm>
            <a:custGeom>
              <a:avLst/>
              <a:gdLst/>
              <a:ahLst/>
              <a:cxnLst/>
              <a:rect l="l" t="t" r="r" b="b"/>
              <a:pathLst>
                <a:path w="2713990" h="1228089">
                  <a:moveTo>
                    <a:pt x="2713990" y="0"/>
                  </a:moveTo>
                  <a:lnTo>
                    <a:pt x="2406650" y="0"/>
                  </a:lnTo>
                  <a:lnTo>
                    <a:pt x="2406650" y="537210"/>
                  </a:lnTo>
                  <a:lnTo>
                    <a:pt x="2401951" y="583565"/>
                  </a:lnTo>
                  <a:lnTo>
                    <a:pt x="2388616" y="626872"/>
                  </a:lnTo>
                  <a:lnTo>
                    <a:pt x="2367407" y="666115"/>
                  </a:lnTo>
                  <a:lnTo>
                    <a:pt x="2339340" y="700405"/>
                  </a:lnTo>
                  <a:lnTo>
                    <a:pt x="2305304" y="728726"/>
                  </a:lnTo>
                  <a:lnTo>
                    <a:pt x="2266315" y="750062"/>
                  </a:lnTo>
                  <a:lnTo>
                    <a:pt x="2223135" y="763651"/>
                  </a:lnTo>
                  <a:lnTo>
                    <a:pt x="2176780" y="768350"/>
                  </a:lnTo>
                  <a:lnTo>
                    <a:pt x="307340" y="768350"/>
                  </a:lnTo>
                  <a:lnTo>
                    <a:pt x="307340" y="614680"/>
                  </a:lnTo>
                  <a:lnTo>
                    <a:pt x="0" y="920750"/>
                  </a:lnTo>
                  <a:lnTo>
                    <a:pt x="307340" y="1228090"/>
                  </a:lnTo>
                  <a:lnTo>
                    <a:pt x="307340" y="1074420"/>
                  </a:lnTo>
                  <a:lnTo>
                    <a:pt x="2176780" y="1074420"/>
                  </a:lnTo>
                  <a:lnTo>
                    <a:pt x="2225802" y="1072222"/>
                  </a:lnTo>
                  <a:lnTo>
                    <a:pt x="2273427" y="1065784"/>
                  </a:lnTo>
                  <a:lnTo>
                    <a:pt x="2319782" y="1055268"/>
                  </a:lnTo>
                  <a:lnTo>
                    <a:pt x="2364486" y="1040866"/>
                  </a:lnTo>
                  <a:lnTo>
                    <a:pt x="2407285" y="1022781"/>
                  </a:lnTo>
                  <a:lnTo>
                    <a:pt x="2448179" y="1001179"/>
                  </a:lnTo>
                  <a:lnTo>
                    <a:pt x="2486787" y="976274"/>
                  </a:lnTo>
                  <a:lnTo>
                    <a:pt x="2523109" y="948232"/>
                  </a:lnTo>
                  <a:lnTo>
                    <a:pt x="2556764" y="917257"/>
                  </a:lnTo>
                  <a:lnTo>
                    <a:pt x="2587752" y="883526"/>
                  </a:lnTo>
                  <a:lnTo>
                    <a:pt x="2615819" y="847217"/>
                  </a:lnTo>
                  <a:lnTo>
                    <a:pt x="2640711" y="808609"/>
                  </a:lnTo>
                  <a:lnTo>
                    <a:pt x="2662047" y="768350"/>
                  </a:lnTo>
                  <a:lnTo>
                    <a:pt x="2680462" y="724916"/>
                  </a:lnTo>
                  <a:lnTo>
                    <a:pt x="2694813" y="680212"/>
                  </a:lnTo>
                  <a:lnTo>
                    <a:pt x="2705354" y="633857"/>
                  </a:lnTo>
                  <a:lnTo>
                    <a:pt x="2711831" y="586232"/>
                  </a:lnTo>
                  <a:lnTo>
                    <a:pt x="2713990" y="537210"/>
                  </a:lnTo>
                  <a:lnTo>
                    <a:pt x="2713990" y="0"/>
                  </a:lnTo>
                  <a:close/>
                </a:path>
              </a:pathLst>
            </a:custGeom>
            <a:solidFill>
              <a:srgbClr val="34A90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823460" y="4721860"/>
              <a:ext cx="2713990" cy="1228090"/>
            </a:xfrm>
            <a:custGeom>
              <a:avLst/>
              <a:gdLst/>
              <a:ahLst/>
              <a:cxnLst/>
              <a:rect l="l" t="t" r="r" b="b"/>
              <a:pathLst>
                <a:path w="2713990" h="1228089">
                  <a:moveTo>
                    <a:pt x="2713990" y="0"/>
                  </a:moveTo>
                  <a:lnTo>
                    <a:pt x="2713990" y="537209"/>
                  </a:lnTo>
                  <a:lnTo>
                    <a:pt x="2711831" y="586231"/>
                  </a:lnTo>
                  <a:lnTo>
                    <a:pt x="2705354" y="633856"/>
                  </a:lnTo>
                  <a:lnTo>
                    <a:pt x="2694813" y="680211"/>
                  </a:lnTo>
                  <a:lnTo>
                    <a:pt x="2680462" y="724915"/>
                  </a:lnTo>
                  <a:lnTo>
                    <a:pt x="2662300" y="767714"/>
                  </a:lnTo>
                  <a:lnTo>
                    <a:pt x="2640711" y="808608"/>
                  </a:lnTo>
                  <a:lnTo>
                    <a:pt x="2615818" y="847216"/>
                  </a:lnTo>
                  <a:lnTo>
                    <a:pt x="2587751" y="883526"/>
                  </a:lnTo>
                  <a:lnTo>
                    <a:pt x="2556764" y="917257"/>
                  </a:lnTo>
                  <a:lnTo>
                    <a:pt x="2523109" y="948232"/>
                  </a:lnTo>
                  <a:lnTo>
                    <a:pt x="2486787" y="976274"/>
                  </a:lnTo>
                  <a:lnTo>
                    <a:pt x="2448179" y="1001179"/>
                  </a:lnTo>
                  <a:lnTo>
                    <a:pt x="2407285" y="1022781"/>
                  </a:lnTo>
                  <a:lnTo>
                    <a:pt x="2364486" y="1040866"/>
                  </a:lnTo>
                  <a:lnTo>
                    <a:pt x="2319782" y="1055268"/>
                  </a:lnTo>
                  <a:lnTo>
                    <a:pt x="2273426" y="1065783"/>
                  </a:lnTo>
                  <a:lnTo>
                    <a:pt x="2225801" y="1072222"/>
                  </a:lnTo>
                  <a:lnTo>
                    <a:pt x="2176780" y="1074420"/>
                  </a:lnTo>
                  <a:lnTo>
                    <a:pt x="307339" y="1074420"/>
                  </a:lnTo>
                  <a:lnTo>
                    <a:pt x="307339" y="1228089"/>
                  </a:lnTo>
                  <a:lnTo>
                    <a:pt x="0" y="920749"/>
                  </a:lnTo>
                  <a:lnTo>
                    <a:pt x="307339" y="614679"/>
                  </a:lnTo>
                  <a:lnTo>
                    <a:pt x="307339" y="768349"/>
                  </a:lnTo>
                  <a:lnTo>
                    <a:pt x="2176780" y="768349"/>
                  </a:lnTo>
                  <a:lnTo>
                    <a:pt x="2223135" y="763651"/>
                  </a:lnTo>
                  <a:lnTo>
                    <a:pt x="2266315" y="750061"/>
                  </a:lnTo>
                  <a:lnTo>
                    <a:pt x="2305304" y="728726"/>
                  </a:lnTo>
                  <a:lnTo>
                    <a:pt x="2339340" y="700404"/>
                  </a:lnTo>
                  <a:lnTo>
                    <a:pt x="2367407" y="666114"/>
                  </a:lnTo>
                  <a:lnTo>
                    <a:pt x="2388616" y="626871"/>
                  </a:lnTo>
                  <a:lnTo>
                    <a:pt x="2401950" y="583564"/>
                  </a:lnTo>
                  <a:lnTo>
                    <a:pt x="2406649" y="537209"/>
                  </a:lnTo>
                  <a:lnTo>
                    <a:pt x="2406649" y="0"/>
                  </a:lnTo>
                  <a:lnTo>
                    <a:pt x="2713990" y="0"/>
                  </a:lnTo>
                  <a:close/>
                </a:path>
              </a:pathLst>
            </a:custGeom>
            <a:ln w="2551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10696" y="4709109"/>
              <a:ext cx="2740025" cy="1254125"/>
            </a:xfrm>
            <a:custGeom>
              <a:avLst/>
              <a:gdLst/>
              <a:ahLst/>
              <a:cxnLst/>
              <a:rect l="l" t="t" r="r" b="b"/>
              <a:pathLst>
                <a:path w="2740025" h="1254125">
                  <a:moveTo>
                    <a:pt x="25514" y="12750"/>
                  </a:moveTo>
                  <a:lnTo>
                    <a:pt x="21780" y="3733"/>
                  </a:lnTo>
                  <a:lnTo>
                    <a:pt x="12763" y="0"/>
                  </a:lnTo>
                  <a:lnTo>
                    <a:pt x="3733" y="3733"/>
                  </a:lnTo>
                  <a:lnTo>
                    <a:pt x="0" y="12750"/>
                  </a:lnTo>
                  <a:lnTo>
                    <a:pt x="3733" y="21780"/>
                  </a:lnTo>
                  <a:lnTo>
                    <a:pt x="12763" y="25514"/>
                  </a:lnTo>
                  <a:lnTo>
                    <a:pt x="21780" y="21780"/>
                  </a:lnTo>
                  <a:lnTo>
                    <a:pt x="25514" y="12750"/>
                  </a:lnTo>
                  <a:close/>
                </a:path>
                <a:path w="2740025" h="1254125">
                  <a:moveTo>
                    <a:pt x="2739504" y="1240840"/>
                  </a:moveTo>
                  <a:lnTo>
                    <a:pt x="2735770" y="1231823"/>
                  </a:lnTo>
                  <a:lnTo>
                    <a:pt x="2726753" y="1228090"/>
                  </a:lnTo>
                  <a:lnTo>
                    <a:pt x="2717723" y="1231823"/>
                  </a:lnTo>
                  <a:lnTo>
                    <a:pt x="2713990" y="1240840"/>
                  </a:lnTo>
                  <a:lnTo>
                    <a:pt x="2717723" y="1249870"/>
                  </a:lnTo>
                  <a:lnTo>
                    <a:pt x="2726753" y="1253604"/>
                  </a:lnTo>
                  <a:lnTo>
                    <a:pt x="2735770" y="1249870"/>
                  </a:lnTo>
                  <a:lnTo>
                    <a:pt x="2739504" y="124084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4970" y="4149089"/>
              <a:ext cx="4406900" cy="263331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207510" y="6092190"/>
              <a:ext cx="288290" cy="369570"/>
            </a:xfrm>
            <a:custGeom>
              <a:avLst/>
              <a:gdLst/>
              <a:ahLst/>
              <a:cxnLst/>
              <a:rect l="l" t="t" r="r" b="b"/>
              <a:pathLst>
                <a:path w="288289" h="369570">
                  <a:moveTo>
                    <a:pt x="288289" y="0"/>
                  </a:moveTo>
                  <a:lnTo>
                    <a:pt x="0" y="0"/>
                  </a:lnTo>
                  <a:lnTo>
                    <a:pt x="0" y="369570"/>
                  </a:lnTo>
                  <a:lnTo>
                    <a:pt x="288289" y="369570"/>
                  </a:lnTo>
                  <a:lnTo>
                    <a:pt x="288289" y="0"/>
                  </a:lnTo>
                  <a:close/>
                </a:path>
              </a:pathLst>
            </a:custGeom>
            <a:solidFill>
              <a:srgbClr val="FFB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202836" y="6087529"/>
              <a:ext cx="297815" cy="379095"/>
            </a:xfrm>
            <a:custGeom>
              <a:avLst/>
              <a:gdLst/>
              <a:ahLst/>
              <a:cxnLst/>
              <a:rect l="l" t="t" r="r" b="b"/>
              <a:pathLst>
                <a:path w="297814" h="379095">
                  <a:moveTo>
                    <a:pt x="9334" y="4660"/>
                  </a:moveTo>
                  <a:lnTo>
                    <a:pt x="7975" y="1358"/>
                  </a:lnTo>
                  <a:lnTo>
                    <a:pt x="4673" y="0"/>
                  </a:lnTo>
                  <a:lnTo>
                    <a:pt x="1358" y="1358"/>
                  </a:lnTo>
                  <a:lnTo>
                    <a:pt x="0" y="4660"/>
                  </a:lnTo>
                  <a:lnTo>
                    <a:pt x="1358" y="7975"/>
                  </a:lnTo>
                  <a:lnTo>
                    <a:pt x="4673" y="9334"/>
                  </a:lnTo>
                  <a:lnTo>
                    <a:pt x="7975" y="7975"/>
                  </a:lnTo>
                  <a:lnTo>
                    <a:pt x="9334" y="4660"/>
                  </a:lnTo>
                  <a:close/>
                </a:path>
                <a:path w="297814" h="379095">
                  <a:moveTo>
                    <a:pt x="297624" y="374230"/>
                  </a:moveTo>
                  <a:lnTo>
                    <a:pt x="296265" y="370928"/>
                  </a:lnTo>
                  <a:lnTo>
                    <a:pt x="292963" y="369570"/>
                  </a:lnTo>
                  <a:lnTo>
                    <a:pt x="289648" y="370928"/>
                  </a:lnTo>
                  <a:lnTo>
                    <a:pt x="288290" y="374230"/>
                  </a:lnTo>
                  <a:lnTo>
                    <a:pt x="289648" y="377545"/>
                  </a:lnTo>
                  <a:lnTo>
                    <a:pt x="292963" y="378904"/>
                  </a:lnTo>
                  <a:lnTo>
                    <a:pt x="296265" y="377545"/>
                  </a:lnTo>
                  <a:lnTo>
                    <a:pt x="297624" y="3742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94970" y="3284220"/>
            <a:ext cx="289560" cy="368300"/>
          </a:xfrm>
          <a:prstGeom prst="rect">
            <a:avLst/>
          </a:prstGeom>
          <a:solidFill>
            <a:srgbClr val="FFBE00"/>
          </a:solidFill>
          <a:ln w="9344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25"/>
              </a:spcBef>
            </a:pPr>
            <a:r>
              <a:rPr sz="1800" b="1" spc="-5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07509" y="6092190"/>
            <a:ext cx="288290" cy="369570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340"/>
              </a:spcBef>
            </a:pPr>
            <a:r>
              <a:rPr sz="1800" b="1" spc="-50" dirty="0">
                <a:latin typeface="Arial"/>
                <a:cs typeface="Arial"/>
              </a:rPr>
              <a:t>3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67470" y="6296355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17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72450" y="3779520"/>
            <a:ext cx="288290" cy="368300"/>
          </a:xfrm>
          <a:prstGeom prst="rect">
            <a:avLst/>
          </a:prstGeom>
          <a:solidFill>
            <a:srgbClr val="FFBE00"/>
          </a:solidFill>
          <a:ln w="9344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25"/>
              </a:spcBef>
            </a:pPr>
            <a:r>
              <a:rPr sz="1800" b="1" spc="-50" dirty="0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7753" y="315213"/>
            <a:ext cx="67614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351780" algn="l"/>
              </a:tabLst>
            </a:pPr>
            <a:r>
              <a:rPr sz="2800" b="1" spc="-25" dirty="0">
                <a:latin typeface="Calibri"/>
                <a:cs typeface="Calibri"/>
              </a:rPr>
              <a:t>Treatment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and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Prevention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of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Acute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Disorders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56200" y="1198880"/>
            <a:ext cx="3878579" cy="452501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73786" y="5783681"/>
            <a:ext cx="8522335" cy="603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00660">
              <a:lnSpc>
                <a:spcPct val="100000"/>
              </a:lnSpc>
              <a:spcBef>
                <a:spcPts val="100"/>
              </a:spcBef>
              <a:tabLst>
                <a:tab pos="3684270" algn="l"/>
                <a:tab pos="3919854" algn="l"/>
              </a:tabLst>
            </a:pP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Administer</a:t>
            </a:r>
            <a:r>
              <a:rPr sz="18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400</a:t>
            </a:r>
            <a:r>
              <a:rPr sz="1800" b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ml</a:t>
            </a:r>
            <a:r>
              <a:rPr sz="18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of</a:t>
            </a:r>
            <a:r>
              <a:rPr sz="1800" b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40%calcium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800" b="1" spc="-20" dirty="0">
                <a:solidFill>
                  <a:srgbClr val="C00000"/>
                </a:solidFill>
                <a:latin typeface="Arial"/>
                <a:cs typeface="Arial"/>
              </a:rPr>
              <a:t>borogluconate</a:t>
            </a:r>
            <a:r>
              <a:rPr sz="18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solution</a:t>
            </a:r>
            <a:r>
              <a:rPr sz="18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warmed</a:t>
            </a:r>
            <a:r>
              <a:rPr sz="18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to</a:t>
            </a:r>
            <a:r>
              <a:rPr sz="1800" b="1" spc="4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C00000"/>
                </a:solidFill>
                <a:latin typeface="Arial"/>
                <a:cs typeface="Arial"/>
              </a:rPr>
              <a:t>body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temperature</a:t>
            </a:r>
            <a:r>
              <a:rPr sz="18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by</a:t>
            </a:r>
            <a:r>
              <a:rPr sz="18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slow</a:t>
            </a:r>
            <a:r>
              <a:rPr sz="18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intravenous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	injection</a:t>
            </a:r>
            <a:r>
              <a:rPr sz="1800" b="1" spc="-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30" dirty="0">
                <a:solidFill>
                  <a:srgbClr val="C00000"/>
                </a:solidFill>
                <a:latin typeface="Arial"/>
                <a:cs typeface="Arial"/>
              </a:rPr>
              <a:t>(over5-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10min)</a:t>
            </a:r>
            <a:r>
              <a:rPr sz="1800" b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into</a:t>
            </a:r>
            <a:r>
              <a:rPr sz="1800" b="1" spc="-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1800" b="1" spc="4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jugular</a:t>
            </a:r>
            <a:r>
              <a:rPr sz="1800" b="1" spc="-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vein</a:t>
            </a:r>
            <a:r>
              <a:rPr sz="2000" spc="-10" dirty="0">
                <a:solidFill>
                  <a:srgbClr val="C00000"/>
                </a:solidFill>
                <a:latin typeface="Arial MT"/>
                <a:cs typeface="Arial MT"/>
              </a:rPr>
              <a:t>.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8150" y="1196339"/>
            <a:ext cx="4177029" cy="43569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426" rIns="0" bIns="0" rtlCol="0">
            <a:spAutoFit/>
          </a:bodyPr>
          <a:lstStyle/>
          <a:p>
            <a:pPr marL="24307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Phosphorus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40281"/>
            <a:ext cx="7733030" cy="4247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30175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2800" b="1" dirty="0">
                <a:latin typeface="Times New Roman"/>
                <a:cs typeface="Times New Roman"/>
              </a:rPr>
              <a:t>Pica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or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Depraved</a:t>
            </a:r>
            <a:r>
              <a:rPr sz="2800" b="1" spc="-16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Appetite: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Feeding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inanimate </a:t>
            </a:r>
            <a:r>
              <a:rPr sz="2800" dirty="0">
                <a:latin typeface="Times New Roman"/>
                <a:cs typeface="Times New Roman"/>
              </a:rPr>
              <a:t>things,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licking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soil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or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urine.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0"/>
              </a:spcBef>
              <a:buFont typeface="Arial MT"/>
              <a:buChar char="•"/>
            </a:pPr>
            <a:endParaRPr sz="2800">
              <a:latin typeface="Times New Roman"/>
              <a:cs typeface="Times New Roman"/>
            </a:endParaRPr>
          </a:p>
          <a:p>
            <a:pPr marL="355600" marR="272415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5600" algn="l"/>
              </a:tabLst>
            </a:pPr>
            <a:r>
              <a:rPr sz="2800" b="1" dirty="0">
                <a:latin typeface="Times New Roman"/>
                <a:cs typeface="Times New Roman"/>
              </a:rPr>
              <a:t>Nutritional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secondary</a:t>
            </a:r>
            <a:r>
              <a:rPr sz="2800" b="1" spc="-10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hyperparathyroidism</a:t>
            </a:r>
            <a:r>
              <a:rPr sz="2800" b="1" spc="-8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b="1" spc="-25" dirty="0">
                <a:latin typeface="Times New Roman"/>
                <a:cs typeface="Times New Roman"/>
              </a:rPr>
              <a:t>or </a:t>
            </a:r>
            <a:r>
              <a:rPr sz="2800" b="1" spc="-10" dirty="0">
                <a:latin typeface="Times New Roman"/>
                <a:cs typeface="Times New Roman"/>
              </a:rPr>
              <a:t>osteodystropha</a:t>
            </a:r>
            <a:r>
              <a:rPr sz="2800" b="1" spc="-8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fibrosa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orbig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head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disease:</a:t>
            </a:r>
            <a:endParaRPr sz="28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dirty="0">
                <a:latin typeface="Times New Roman"/>
                <a:cs typeface="Times New Roman"/>
              </a:rPr>
              <a:t>Low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marginal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high</a:t>
            </a:r>
            <a:r>
              <a:rPr sz="2800" spc="-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r>
              <a:rPr sz="2800" spc="-1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spc="-20" dirty="0">
                <a:solidFill>
                  <a:srgbClr val="C00000"/>
                </a:solidFill>
                <a:latin typeface="Times New Roman"/>
                <a:cs typeface="Times New Roman"/>
              </a:rPr>
              <a:t>diet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5600" algn="l"/>
                <a:tab pos="443865" algn="l"/>
              </a:tabLst>
            </a:pPr>
            <a:r>
              <a:rPr sz="2800" dirty="0">
                <a:latin typeface="Arial MT"/>
                <a:cs typeface="Arial MT"/>
              </a:rPr>
              <a:t>	</a:t>
            </a:r>
            <a:r>
              <a:rPr sz="2800" dirty="0">
                <a:latin typeface="Times New Roman"/>
                <a:cs typeface="Times New Roman"/>
              </a:rPr>
              <a:t>Hyperplasia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Parathyroid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gland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horse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fed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bran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monkey)</a:t>
            </a:r>
            <a:endParaRPr sz="28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05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b="1" dirty="0">
                <a:latin typeface="Times New Roman"/>
                <a:cs typeface="Times New Roman"/>
              </a:rPr>
              <a:t>Periodontal</a:t>
            </a:r>
            <a:r>
              <a:rPr sz="2800" b="1" spc="-4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disease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dogs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human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439" y="3913632"/>
            <a:ext cx="228600" cy="23164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439" y="4389120"/>
            <a:ext cx="228600" cy="23164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439" y="4864608"/>
            <a:ext cx="228600" cy="23164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439" y="5340096"/>
            <a:ext cx="228600" cy="23164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439" y="5815584"/>
            <a:ext cx="228600" cy="23164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83540" y="552043"/>
            <a:ext cx="7707630" cy="557403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4965" algn="l"/>
              </a:tabLst>
            </a:pPr>
            <a:r>
              <a:rPr sz="2600" b="1" dirty="0">
                <a:latin typeface="Times New Roman"/>
                <a:cs typeface="Times New Roman"/>
              </a:rPr>
              <a:t>Essential</a:t>
            </a:r>
            <a:r>
              <a:rPr sz="2600" b="1" spc="-10" dirty="0">
                <a:latin typeface="Times New Roman"/>
                <a:cs typeface="Times New Roman"/>
              </a:rPr>
              <a:t> Minerals:</a:t>
            </a:r>
            <a:endParaRPr sz="26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25"/>
              </a:spcBef>
              <a:buFont typeface="Arial MT"/>
              <a:buChar char="–"/>
              <a:tabLst>
                <a:tab pos="756285" algn="l"/>
              </a:tabLst>
            </a:pPr>
            <a:r>
              <a:rPr sz="2600" dirty="0">
                <a:latin typeface="Times New Roman"/>
                <a:cs typeface="Times New Roman"/>
              </a:rPr>
              <a:t>Major/Macro-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07</a:t>
            </a:r>
            <a:endParaRPr sz="26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25"/>
              </a:spcBef>
              <a:buFont typeface="Arial MT"/>
              <a:buChar char="–"/>
              <a:tabLst>
                <a:tab pos="756285" algn="l"/>
              </a:tabLst>
            </a:pPr>
            <a:r>
              <a:rPr sz="2600" spc="-10" dirty="0">
                <a:latin typeface="Times New Roman"/>
                <a:cs typeface="Times New Roman"/>
              </a:rPr>
              <a:t>Minor/Micro-</a:t>
            </a:r>
            <a:r>
              <a:rPr sz="2600" spc="-25" dirty="0">
                <a:latin typeface="Times New Roman"/>
                <a:cs typeface="Times New Roman"/>
              </a:rPr>
              <a:t>15</a:t>
            </a:r>
            <a:endParaRPr sz="26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25"/>
              </a:spcBef>
              <a:buFont typeface="Arial MT"/>
              <a:buChar char="•"/>
              <a:tabLst>
                <a:tab pos="354965" algn="l"/>
              </a:tabLst>
            </a:pPr>
            <a:r>
              <a:rPr sz="26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Major/macro:</a:t>
            </a:r>
            <a:endParaRPr sz="2600">
              <a:latin typeface="Times New Roman"/>
              <a:cs typeface="Times New Roman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625"/>
              </a:spcBef>
              <a:buFont typeface="Arial MT"/>
              <a:buChar char="–"/>
              <a:tabLst>
                <a:tab pos="756285" algn="l"/>
                <a:tab pos="5584825" algn="l"/>
              </a:tabLst>
            </a:pPr>
            <a:r>
              <a:rPr sz="2600" dirty="0">
                <a:latin typeface="Times New Roman"/>
                <a:cs typeface="Times New Roman"/>
              </a:rPr>
              <a:t>The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C00000"/>
                </a:solidFill>
                <a:latin typeface="Times New Roman"/>
                <a:cs typeface="Times New Roman"/>
              </a:rPr>
              <a:t>seven</a:t>
            </a:r>
            <a:r>
              <a:rPr sz="26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C00000"/>
                </a:solidFill>
                <a:latin typeface="Times New Roman"/>
                <a:cs typeface="Times New Roman"/>
              </a:rPr>
              <a:t>minerals</a:t>
            </a:r>
            <a:r>
              <a:rPr sz="2600" spc="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that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are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present</a:t>
            </a:r>
            <a:r>
              <a:rPr sz="2600" dirty="0">
                <a:latin typeface="Times New Roman"/>
                <a:cs typeface="Times New Roman"/>
              </a:rPr>
              <a:t>	in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high </a:t>
            </a:r>
            <a:r>
              <a:rPr sz="2600" dirty="0">
                <a:latin typeface="Times New Roman"/>
                <a:cs typeface="Times New Roman"/>
              </a:rPr>
              <a:t>concentration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(&gt;70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mg/kg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live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weight)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are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termed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as </a:t>
            </a:r>
            <a:r>
              <a:rPr sz="2600" dirty="0">
                <a:latin typeface="Times New Roman"/>
                <a:cs typeface="Times New Roman"/>
              </a:rPr>
              <a:t>major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minerals.</a:t>
            </a:r>
            <a:endParaRPr sz="2600">
              <a:latin typeface="Times New Roman"/>
              <a:cs typeface="Times New Roman"/>
            </a:endParaRPr>
          </a:p>
          <a:p>
            <a:pPr marL="756285" marR="4540250">
              <a:lnSpc>
                <a:spcPct val="120000"/>
              </a:lnSpc>
              <a:spcBef>
                <a:spcPts val="5"/>
              </a:spcBef>
            </a:pPr>
            <a:r>
              <a:rPr sz="2600" dirty="0">
                <a:solidFill>
                  <a:srgbClr val="C00000"/>
                </a:solidFill>
                <a:latin typeface="Times New Roman"/>
                <a:cs typeface="Times New Roman"/>
              </a:rPr>
              <a:t>Calcium</a:t>
            </a:r>
            <a:r>
              <a:rPr sz="2600" spc="-2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C00000"/>
                </a:solidFill>
                <a:latin typeface="Times New Roman"/>
                <a:cs typeface="Times New Roman"/>
              </a:rPr>
              <a:t>(Ca), </a:t>
            </a:r>
            <a:r>
              <a:rPr sz="2600" dirty="0">
                <a:solidFill>
                  <a:srgbClr val="C00000"/>
                </a:solidFill>
                <a:latin typeface="Times New Roman"/>
                <a:cs typeface="Times New Roman"/>
              </a:rPr>
              <a:t>Phosphorus</a:t>
            </a:r>
            <a:r>
              <a:rPr sz="2600" spc="-20" dirty="0">
                <a:solidFill>
                  <a:srgbClr val="C00000"/>
                </a:solidFill>
                <a:latin typeface="Times New Roman"/>
                <a:cs typeface="Times New Roman"/>
              </a:rPr>
              <a:t> (P), </a:t>
            </a:r>
            <a:r>
              <a:rPr sz="2600" dirty="0">
                <a:solidFill>
                  <a:srgbClr val="C00000"/>
                </a:solidFill>
                <a:latin typeface="Times New Roman"/>
                <a:cs typeface="Times New Roman"/>
              </a:rPr>
              <a:t>Magnesium</a:t>
            </a:r>
            <a:r>
              <a:rPr sz="2600" spc="-4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C00000"/>
                </a:solidFill>
                <a:latin typeface="Times New Roman"/>
                <a:cs typeface="Times New Roman"/>
              </a:rPr>
              <a:t>(Mg),</a:t>
            </a:r>
            <a:endParaRPr sz="2600">
              <a:latin typeface="Times New Roman"/>
              <a:cs typeface="Times New Roman"/>
            </a:endParaRPr>
          </a:p>
          <a:p>
            <a:pPr marL="838835" marR="1310640" indent="-82550">
              <a:lnSpc>
                <a:spcPct val="120000"/>
              </a:lnSpc>
            </a:pPr>
            <a:r>
              <a:rPr sz="2600" dirty="0">
                <a:solidFill>
                  <a:srgbClr val="C00000"/>
                </a:solidFill>
                <a:latin typeface="Times New Roman"/>
                <a:cs typeface="Times New Roman"/>
              </a:rPr>
              <a:t>Sodium</a:t>
            </a:r>
            <a:r>
              <a:rPr sz="26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C00000"/>
                </a:solidFill>
                <a:latin typeface="Times New Roman"/>
                <a:cs typeface="Times New Roman"/>
              </a:rPr>
              <a:t>(Na),</a:t>
            </a:r>
            <a:r>
              <a:rPr sz="26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C00000"/>
                </a:solidFill>
                <a:latin typeface="Times New Roman"/>
                <a:cs typeface="Times New Roman"/>
              </a:rPr>
              <a:t>Potassium</a:t>
            </a:r>
            <a:r>
              <a:rPr sz="2600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C00000"/>
                </a:solidFill>
                <a:latin typeface="Times New Roman"/>
                <a:cs typeface="Times New Roman"/>
              </a:rPr>
              <a:t>(K),Chlorine</a:t>
            </a:r>
            <a:r>
              <a:rPr sz="26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spc="-20" dirty="0">
                <a:solidFill>
                  <a:srgbClr val="C00000"/>
                </a:solidFill>
                <a:latin typeface="Times New Roman"/>
                <a:cs typeface="Times New Roman"/>
              </a:rPr>
              <a:t>(Cl) </a:t>
            </a:r>
            <a:r>
              <a:rPr sz="2600" dirty="0">
                <a:solidFill>
                  <a:srgbClr val="C00000"/>
                </a:solidFill>
                <a:latin typeface="Times New Roman"/>
                <a:cs typeface="Times New Roman"/>
              </a:rPr>
              <a:t>Sulphur</a:t>
            </a:r>
            <a:r>
              <a:rPr sz="2600" spc="-2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C00000"/>
                </a:solidFill>
                <a:latin typeface="Times New Roman"/>
                <a:cs typeface="Times New Roman"/>
              </a:rPr>
              <a:t>(S)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726941" y="235407"/>
            <a:ext cx="307657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Calibri"/>
                <a:cs typeface="Calibri"/>
              </a:rPr>
              <a:t>Essential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Minerals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47127" y="2629661"/>
            <a:ext cx="2966085" cy="1955800"/>
          </a:xfrm>
          <a:custGeom>
            <a:avLst/>
            <a:gdLst/>
            <a:ahLst/>
            <a:cxnLst/>
            <a:rect l="l" t="t" r="r" b="b"/>
            <a:pathLst>
              <a:path w="2966085" h="1955800">
                <a:moveTo>
                  <a:pt x="309381" y="1447800"/>
                </a:moveTo>
                <a:lnTo>
                  <a:pt x="291601" y="1447800"/>
                </a:lnTo>
                <a:lnTo>
                  <a:pt x="4200" y="1625600"/>
                </a:lnTo>
                <a:lnTo>
                  <a:pt x="148853" y="1625600"/>
                </a:lnTo>
                <a:lnTo>
                  <a:pt x="358530" y="1955800"/>
                </a:lnTo>
                <a:lnTo>
                  <a:pt x="393582" y="1955800"/>
                </a:lnTo>
                <a:lnTo>
                  <a:pt x="400313" y="1943100"/>
                </a:lnTo>
                <a:lnTo>
                  <a:pt x="416188" y="1943100"/>
                </a:lnTo>
                <a:lnTo>
                  <a:pt x="422665" y="1930400"/>
                </a:lnTo>
                <a:lnTo>
                  <a:pt x="432444" y="1930400"/>
                </a:lnTo>
                <a:lnTo>
                  <a:pt x="436127" y="1917700"/>
                </a:lnTo>
                <a:lnTo>
                  <a:pt x="442477" y="1917700"/>
                </a:lnTo>
                <a:lnTo>
                  <a:pt x="442985" y="1905000"/>
                </a:lnTo>
                <a:lnTo>
                  <a:pt x="441207" y="1905000"/>
                </a:lnTo>
                <a:lnTo>
                  <a:pt x="231530" y="1574800"/>
                </a:lnTo>
                <a:lnTo>
                  <a:pt x="333003" y="1511300"/>
                </a:lnTo>
                <a:lnTo>
                  <a:pt x="336178" y="1511300"/>
                </a:lnTo>
                <a:lnTo>
                  <a:pt x="337702" y="1498600"/>
                </a:lnTo>
                <a:lnTo>
                  <a:pt x="336559" y="1498600"/>
                </a:lnTo>
                <a:lnTo>
                  <a:pt x="335035" y="1485900"/>
                </a:lnTo>
                <a:lnTo>
                  <a:pt x="330590" y="1485900"/>
                </a:lnTo>
                <a:lnTo>
                  <a:pt x="327542" y="1473200"/>
                </a:lnTo>
                <a:lnTo>
                  <a:pt x="323732" y="1473200"/>
                </a:lnTo>
                <a:lnTo>
                  <a:pt x="319668" y="1460500"/>
                </a:lnTo>
                <a:lnTo>
                  <a:pt x="315985" y="1460500"/>
                </a:lnTo>
                <a:lnTo>
                  <a:pt x="309381" y="1447800"/>
                </a:lnTo>
                <a:close/>
              </a:path>
              <a:path w="2966085" h="1955800">
                <a:moveTo>
                  <a:pt x="412251" y="1333500"/>
                </a:moveTo>
                <a:lnTo>
                  <a:pt x="390661" y="1333500"/>
                </a:lnTo>
                <a:lnTo>
                  <a:pt x="385200" y="1346200"/>
                </a:lnTo>
                <a:lnTo>
                  <a:pt x="373262" y="1346200"/>
                </a:lnTo>
                <a:lnTo>
                  <a:pt x="357768" y="1358900"/>
                </a:lnTo>
                <a:lnTo>
                  <a:pt x="351672" y="1358900"/>
                </a:lnTo>
                <a:lnTo>
                  <a:pt x="346973" y="1371600"/>
                </a:lnTo>
                <a:lnTo>
                  <a:pt x="338972" y="1371600"/>
                </a:lnTo>
                <a:lnTo>
                  <a:pt x="334400" y="1384300"/>
                </a:lnTo>
                <a:lnTo>
                  <a:pt x="333384" y="1384300"/>
                </a:lnTo>
                <a:lnTo>
                  <a:pt x="334654" y="1397000"/>
                </a:lnTo>
                <a:lnTo>
                  <a:pt x="599068" y="1803400"/>
                </a:lnTo>
                <a:lnTo>
                  <a:pt x="632215" y="1803400"/>
                </a:lnTo>
                <a:lnTo>
                  <a:pt x="638819" y="1790700"/>
                </a:lnTo>
                <a:lnTo>
                  <a:pt x="654186" y="1790700"/>
                </a:lnTo>
                <a:lnTo>
                  <a:pt x="660409" y="1778000"/>
                </a:lnTo>
                <a:lnTo>
                  <a:pt x="669807" y="1778000"/>
                </a:lnTo>
                <a:lnTo>
                  <a:pt x="673236" y="1765300"/>
                </a:lnTo>
                <a:lnTo>
                  <a:pt x="679332" y="1765300"/>
                </a:lnTo>
                <a:lnTo>
                  <a:pt x="679840" y="1752600"/>
                </a:lnTo>
                <a:lnTo>
                  <a:pt x="677935" y="1752600"/>
                </a:lnTo>
                <a:lnTo>
                  <a:pt x="558682" y="1562100"/>
                </a:lnTo>
                <a:lnTo>
                  <a:pt x="560611" y="1549400"/>
                </a:lnTo>
                <a:lnTo>
                  <a:pt x="563159" y="1536700"/>
                </a:lnTo>
                <a:lnTo>
                  <a:pt x="566326" y="1524000"/>
                </a:lnTo>
                <a:lnTo>
                  <a:pt x="570112" y="1511300"/>
                </a:lnTo>
                <a:lnTo>
                  <a:pt x="574710" y="1511300"/>
                </a:lnTo>
                <a:lnTo>
                  <a:pt x="580129" y="1498600"/>
                </a:lnTo>
                <a:lnTo>
                  <a:pt x="512708" y="1498600"/>
                </a:lnTo>
                <a:lnTo>
                  <a:pt x="412251" y="1333500"/>
                </a:lnTo>
                <a:close/>
              </a:path>
              <a:path w="2966085" h="1955800">
                <a:moveTo>
                  <a:pt x="148853" y="1625600"/>
                </a:moveTo>
                <a:lnTo>
                  <a:pt x="771" y="1625600"/>
                </a:lnTo>
                <a:lnTo>
                  <a:pt x="0" y="1638459"/>
                </a:lnTo>
                <a:lnTo>
                  <a:pt x="535" y="1638459"/>
                </a:lnTo>
                <a:lnTo>
                  <a:pt x="1914" y="1651000"/>
                </a:lnTo>
                <a:lnTo>
                  <a:pt x="4200" y="1651000"/>
                </a:lnTo>
                <a:lnTo>
                  <a:pt x="6486" y="1663700"/>
                </a:lnTo>
                <a:lnTo>
                  <a:pt x="13725" y="1663700"/>
                </a:lnTo>
                <a:lnTo>
                  <a:pt x="17662" y="1676400"/>
                </a:lnTo>
                <a:lnTo>
                  <a:pt x="21218" y="1676400"/>
                </a:lnTo>
                <a:lnTo>
                  <a:pt x="24393" y="1689100"/>
                </a:lnTo>
                <a:lnTo>
                  <a:pt x="33410" y="1689100"/>
                </a:lnTo>
                <a:lnTo>
                  <a:pt x="36204" y="1701800"/>
                </a:lnTo>
                <a:lnTo>
                  <a:pt x="45348" y="1701800"/>
                </a:lnTo>
                <a:lnTo>
                  <a:pt x="47380" y="1689100"/>
                </a:lnTo>
                <a:lnTo>
                  <a:pt x="148853" y="1625600"/>
                </a:lnTo>
                <a:close/>
              </a:path>
              <a:path w="2966085" h="1955800">
                <a:moveTo>
                  <a:pt x="763642" y="1473200"/>
                </a:moveTo>
                <a:lnTo>
                  <a:pt x="640089" y="1473200"/>
                </a:lnTo>
                <a:lnTo>
                  <a:pt x="645494" y="1485900"/>
                </a:lnTo>
                <a:lnTo>
                  <a:pt x="656162" y="1485900"/>
                </a:lnTo>
                <a:lnTo>
                  <a:pt x="661425" y="1498600"/>
                </a:lnTo>
                <a:lnTo>
                  <a:pt x="666811" y="1498600"/>
                </a:lnTo>
                <a:lnTo>
                  <a:pt x="672506" y="1511300"/>
                </a:lnTo>
                <a:lnTo>
                  <a:pt x="678534" y="1511300"/>
                </a:lnTo>
                <a:lnTo>
                  <a:pt x="684920" y="1524000"/>
                </a:lnTo>
                <a:lnTo>
                  <a:pt x="788552" y="1689100"/>
                </a:lnTo>
                <a:lnTo>
                  <a:pt x="809507" y="1689100"/>
                </a:lnTo>
                <a:lnTo>
                  <a:pt x="820429" y="1676400"/>
                </a:lnTo>
                <a:lnTo>
                  <a:pt x="826906" y="1676400"/>
                </a:lnTo>
                <a:lnTo>
                  <a:pt x="834653" y="1663700"/>
                </a:lnTo>
                <a:lnTo>
                  <a:pt x="848369" y="1663700"/>
                </a:lnTo>
                <a:lnTo>
                  <a:pt x="853068" y="1651000"/>
                </a:lnTo>
                <a:lnTo>
                  <a:pt x="863609" y="1651000"/>
                </a:lnTo>
                <a:lnTo>
                  <a:pt x="865785" y="1638459"/>
                </a:lnTo>
                <a:lnTo>
                  <a:pt x="857912" y="1625600"/>
                </a:lnTo>
                <a:lnTo>
                  <a:pt x="763642" y="1473200"/>
                </a:lnTo>
                <a:close/>
              </a:path>
              <a:path w="2966085" h="1955800">
                <a:moveTo>
                  <a:pt x="994165" y="1562100"/>
                </a:moveTo>
                <a:lnTo>
                  <a:pt x="940545" y="1562100"/>
                </a:lnTo>
                <a:lnTo>
                  <a:pt x="950858" y="1574800"/>
                </a:lnTo>
                <a:lnTo>
                  <a:pt x="983041" y="1574800"/>
                </a:lnTo>
                <a:lnTo>
                  <a:pt x="994165" y="1562100"/>
                </a:lnTo>
                <a:close/>
              </a:path>
              <a:path w="2966085" h="1955800">
                <a:moveTo>
                  <a:pt x="1027598" y="1549400"/>
                </a:moveTo>
                <a:lnTo>
                  <a:pt x="911488" y="1549400"/>
                </a:lnTo>
                <a:lnTo>
                  <a:pt x="920872" y="1562100"/>
                </a:lnTo>
                <a:lnTo>
                  <a:pt x="1016454" y="1562100"/>
                </a:lnTo>
                <a:lnTo>
                  <a:pt x="1027598" y="1549400"/>
                </a:lnTo>
                <a:close/>
              </a:path>
              <a:path w="2966085" h="1955800">
                <a:moveTo>
                  <a:pt x="1027185" y="1358900"/>
                </a:moveTo>
                <a:lnTo>
                  <a:pt x="919481" y="1358900"/>
                </a:lnTo>
                <a:lnTo>
                  <a:pt x="906408" y="1371600"/>
                </a:lnTo>
                <a:lnTo>
                  <a:pt x="876886" y="1409700"/>
                </a:lnTo>
                <a:lnTo>
                  <a:pt x="862355" y="1447800"/>
                </a:lnTo>
                <a:lnTo>
                  <a:pt x="860821" y="1460500"/>
                </a:lnTo>
                <a:lnTo>
                  <a:pt x="860942" y="1473200"/>
                </a:lnTo>
                <a:lnTo>
                  <a:pt x="871693" y="1511300"/>
                </a:lnTo>
                <a:lnTo>
                  <a:pt x="886199" y="1536700"/>
                </a:lnTo>
                <a:lnTo>
                  <a:pt x="894153" y="1536700"/>
                </a:lnTo>
                <a:lnTo>
                  <a:pt x="902582" y="1549400"/>
                </a:lnTo>
                <a:lnTo>
                  <a:pt x="1038742" y="1549400"/>
                </a:lnTo>
                <a:lnTo>
                  <a:pt x="1051458" y="1536700"/>
                </a:lnTo>
                <a:lnTo>
                  <a:pt x="1062745" y="1524000"/>
                </a:lnTo>
                <a:lnTo>
                  <a:pt x="1072603" y="1511300"/>
                </a:lnTo>
                <a:lnTo>
                  <a:pt x="1081033" y="1498600"/>
                </a:lnTo>
                <a:lnTo>
                  <a:pt x="1088181" y="1485900"/>
                </a:lnTo>
                <a:lnTo>
                  <a:pt x="966924" y="1485900"/>
                </a:lnTo>
                <a:lnTo>
                  <a:pt x="960109" y="1473200"/>
                </a:lnTo>
                <a:lnTo>
                  <a:pt x="954033" y="1473200"/>
                </a:lnTo>
                <a:lnTo>
                  <a:pt x="949715" y="1460500"/>
                </a:lnTo>
                <a:lnTo>
                  <a:pt x="947048" y="1460500"/>
                </a:lnTo>
                <a:lnTo>
                  <a:pt x="946286" y="1447800"/>
                </a:lnTo>
                <a:lnTo>
                  <a:pt x="945397" y="1435100"/>
                </a:lnTo>
                <a:lnTo>
                  <a:pt x="946667" y="1435100"/>
                </a:lnTo>
                <a:lnTo>
                  <a:pt x="949842" y="1422400"/>
                </a:lnTo>
                <a:lnTo>
                  <a:pt x="952725" y="1422400"/>
                </a:lnTo>
                <a:lnTo>
                  <a:pt x="956430" y="1409700"/>
                </a:lnTo>
                <a:lnTo>
                  <a:pt x="966352" y="1409700"/>
                </a:lnTo>
                <a:lnTo>
                  <a:pt x="972637" y="1397000"/>
                </a:lnTo>
                <a:lnTo>
                  <a:pt x="979862" y="1397000"/>
                </a:lnTo>
                <a:lnTo>
                  <a:pt x="988015" y="1384300"/>
                </a:lnTo>
                <a:lnTo>
                  <a:pt x="997086" y="1384300"/>
                </a:lnTo>
                <a:lnTo>
                  <a:pt x="1027185" y="1358900"/>
                </a:lnTo>
                <a:close/>
              </a:path>
              <a:path w="2966085" h="1955800">
                <a:moveTo>
                  <a:pt x="706837" y="1397000"/>
                </a:moveTo>
                <a:lnTo>
                  <a:pt x="572652" y="1397000"/>
                </a:lnTo>
                <a:lnTo>
                  <a:pt x="561722" y="1409700"/>
                </a:lnTo>
                <a:lnTo>
                  <a:pt x="551792" y="1422400"/>
                </a:lnTo>
                <a:lnTo>
                  <a:pt x="542863" y="1422400"/>
                </a:lnTo>
                <a:lnTo>
                  <a:pt x="522011" y="1460500"/>
                </a:lnTo>
                <a:lnTo>
                  <a:pt x="512708" y="1498600"/>
                </a:lnTo>
                <a:lnTo>
                  <a:pt x="580129" y="1498600"/>
                </a:lnTo>
                <a:lnTo>
                  <a:pt x="586382" y="1485900"/>
                </a:lnTo>
                <a:lnTo>
                  <a:pt x="593480" y="1485900"/>
                </a:lnTo>
                <a:lnTo>
                  <a:pt x="601481" y="1473200"/>
                </a:lnTo>
                <a:lnTo>
                  <a:pt x="763642" y="1473200"/>
                </a:lnTo>
                <a:lnTo>
                  <a:pt x="755786" y="1460500"/>
                </a:lnTo>
                <a:lnTo>
                  <a:pt x="736085" y="1435100"/>
                </a:lnTo>
                <a:lnTo>
                  <a:pt x="726336" y="1422400"/>
                </a:lnTo>
                <a:lnTo>
                  <a:pt x="716670" y="1409700"/>
                </a:lnTo>
                <a:lnTo>
                  <a:pt x="706837" y="1397000"/>
                </a:lnTo>
                <a:close/>
              </a:path>
              <a:path w="2966085" h="1955800">
                <a:moveTo>
                  <a:pt x="1101861" y="1447800"/>
                </a:moveTo>
                <a:lnTo>
                  <a:pt x="1045219" y="1447800"/>
                </a:lnTo>
                <a:lnTo>
                  <a:pt x="1040506" y="1460500"/>
                </a:lnTo>
                <a:lnTo>
                  <a:pt x="1034757" y="1473200"/>
                </a:lnTo>
                <a:lnTo>
                  <a:pt x="1027985" y="1473200"/>
                </a:lnTo>
                <a:lnTo>
                  <a:pt x="1020200" y="1485900"/>
                </a:lnTo>
                <a:lnTo>
                  <a:pt x="1088181" y="1485900"/>
                </a:lnTo>
                <a:lnTo>
                  <a:pt x="1094019" y="1473200"/>
                </a:lnTo>
                <a:lnTo>
                  <a:pt x="1098571" y="1460500"/>
                </a:lnTo>
                <a:lnTo>
                  <a:pt x="1101861" y="1447800"/>
                </a:lnTo>
                <a:close/>
              </a:path>
              <a:path w="2966085" h="1955800">
                <a:moveTo>
                  <a:pt x="1171076" y="1447800"/>
                </a:moveTo>
                <a:lnTo>
                  <a:pt x="1101861" y="1447800"/>
                </a:lnTo>
                <a:lnTo>
                  <a:pt x="1116212" y="1473200"/>
                </a:lnTo>
                <a:lnTo>
                  <a:pt x="1146438" y="1473200"/>
                </a:lnTo>
                <a:lnTo>
                  <a:pt x="1155836" y="1460500"/>
                </a:lnTo>
                <a:lnTo>
                  <a:pt x="1164599" y="1460500"/>
                </a:lnTo>
                <a:lnTo>
                  <a:pt x="1171076" y="1447800"/>
                </a:lnTo>
                <a:close/>
              </a:path>
              <a:path w="2966085" h="1955800">
                <a:moveTo>
                  <a:pt x="1021851" y="1193800"/>
                </a:moveTo>
                <a:lnTo>
                  <a:pt x="898074" y="1193800"/>
                </a:lnTo>
                <a:lnTo>
                  <a:pt x="882653" y="1206500"/>
                </a:lnTo>
                <a:lnTo>
                  <a:pt x="866530" y="1206500"/>
                </a:lnTo>
                <a:lnTo>
                  <a:pt x="857481" y="1219200"/>
                </a:lnTo>
                <a:lnTo>
                  <a:pt x="848814" y="1219200"/>
                </a:lnTo>
                <a:lnTo>
                  <a:pt x="840527" y="1231900"/>
                </a:lnTo>
                <a:lnTo>
                  <a:pt x="832621" y="1231900"/>
                </a:lnTo>
                <a:lnTo>
                  <a:pt x="825142" y="1244600"/>
                </a:lnTo>
                <a:lnTo>
                  <a:pt x="818127" y="1257300"/>
                </a:lnTo>
                <a:lnTo>
                  <a:pt x="947810" y="1257300"/>
                </a:lnTo>
                <a:lnTo>
                  <a:pt x="954668" y="1270000"/>
                </a:lnTo>
                <a:lnTo>
                  <a:pt x="967114" y="1270000"/>
                </a:lnTo>
                <a:lnTo>
                  <a:pt x="971565" y="1282700"/>
                </a:lnTo>
                <a:lnTo>
                  <a:pt x="980276" y="1282700"/>
                </a:lnTo>
                <a:lnTo>
                  <a:pt x="984513" y="1295400"/>
                </a:lnTo>
                <a:lnTo>
                  <a:pt x="995435" y="1308100"/>
                </a:lnTo>
                <a:lnTo>
                  <a:pt x="968130" y="1333500"/>
                </a:lnTo>
                <a:lnTo>
                  <a:pt x="950342" y="1346200"/>
                </a:lnTo>
                <a:lnTo>
                  <a:pt x="934126" y="1358900"/>
                </a:lnTo>
                <a:lnTo>
                  <a:pt x="1027185" y="1358900"/>
                </a:lnTo>
                <a:lnTo>
                  <a:pt x="1057665" y="1409700"/>
                </a:lnTo>
                <a:lnTo>
                  <a:pt x="1055452" y="1422400"/>
                </a:lnTo>
                <a:lnTo>
                  <a:pt x="1052633" y="1435100"/>
                </a:lnTo>
                <a:lnTo>
                  <a:pt x="1049218" y="1447800"/>
                </a:lnTo>
                <a:lnTo>
                  <a:pt x="1181617" y="1447800"/>
                </a:lnTo>
                <a:lnTo>
                  <a:pt x="1183649" y="1435100"/>
                </a:lnTo>
                <a:lnTo>
                  <a:pt x="1181236" y="1435100"/>
                </a:lnTo>
                <a:lnTo>
                  <a:pt x="1060713" y="1244600"/>
                </a:lnTo>
                <a:lnTo>
                  <a:pt x="1051355" y="1231900"/>
                </a:lnTo>
                <a:lnTo>
                  <a:pt x="1041758" y="1219200"/>
                </a:lnTo>
                <a:lnTo>
                  <a:pt x="1031924" y="1206500"/>
                </a:lnTo>
                <a:lnTo>
                  <a:pt x="1021851" y="1193800"/>
                </a:lnTo>
                <a:close/>
              </a:path>
              <a:path w="2966085" h="1955800">
                <a:moveTo>
                  <a:pt x="685934" y="1384300"/>
                </a:moveTo>
                <a:lnTo>
                  <a:pt x="600465" y="1384300"/>
                </a:lnTo>
                <a:lnTo>
                  <a:pt x="586749" y="1397000"/>
                </a:lnTo>
                <a:lnTo>
                  <a:pt x="696588" y="1397000"/>
                </a:lnTo>
                <a:lnTo>
                  <a:pt x="685934" y="1384300"/>
                </a:lnTo>
                <a:close/>
              </a:path>
              <a:path w="2966085" h="1955800">
                <a:moveTo>
                  <a:pt x="1356861" y="965200"/>
                </a:moveTo>
                <a:lnTo>
                  <a:pt x="1247205" y="965200"/>
                </a:lnTo>
                <a:lnTo>
                  <a:pt x="1233179" y="977900"/>
                </a:lnTo>
                <a:lnTo>
                  <a:pt x="1220773" y="990600"/>
                </a:lnTo>
                <a:lnTo>
                  <a:pt x="1209652" y="990600"/>
                </a:lnTo>
                <a:lnTo>
                  <a:pt x="1199818" y="1003300"/>
                </a:lnTo>
                <a:lnTo>
                  <a:pt x="1191269" y="1016000"/>
                </a:lnTo>
                <a:lnTo>
                  <a:pt x="1183838" y="1041400"/>
                </a:lnTo>
                <a:lnTo>
                  <a:pt x="1177537" y="1054100"/>
                </a:lnTo>
                <a:lnTo>
                  <a:pt x="1172356" y="1066800"/>
                </a:lnTo>
                <a:lnTo>
                  <a:pt x="1168282" y="1092200"/>
                </a:lnTo>
                <a:lnTo>
                  <a:pt x="1078874" y="1092200"/>
                </a:lnTo>
                <a:lnTo>
                  <a:pt x="1080271" y="1104900"/>
                </a:lnTo>
                <a:lnTo>
                  <a:pt x="1260865" y="1384300"/>
                </a:lnTo>
                <a:lnTo>
                  <a:pt x="1282074" y="1384300"/>
                </a:lnTo>
                <a:lnTo>
                  <a:pt x="1292742" y="1371600"/>
                </a:lnTo>
                <a:lnTo>
                  <a:pt x="1299219" y="1371600"/>
                </a:lnTo>
                <a:lnTo>
                  <a:pt x="1314713" y="1358900"/>
                </a:lnTo>
                <a:lnTo>
                  <a:pt x="1325635" y="1358900"/>
                </a:lnTo>
                <a:lnTo>
                  <a:pt x="1330207" y="1346200"/>
                </a:lnTo>
                <a:lnTo>
                  <a:pt x="1338462" y="1346200"/>
                </a:lnTo>
                <a:lnTo>
                  <a:pt x="1339859" y="1333500"/>
                </a:lnTo>
                <a:lnTo>
                  <a:pt x="1338462" y="1333500"/>
                </a:lnTo>
                <a:lnTo>
                  <a:pt x="1219209" y="1143000"/>
                </a:lnTo>
                <a:lnTo>
                  <a:pt x="1226853" y="1104900"/>
                </a:lnTo>
                <a:lnTo>
                  <a:pt x="1240656" y="1066800"/>
                </a:lnTo>
                <a:lnTo>
                  <a:pt x="1246909" y="1066800"/>
                </a:lnTo>
                <a:lnTo>
                  <a:pt x="1254007" y="1054100"/>
                </a:lnTo>
                <a:lnTo>
                  <a:pt x="1424070" y="1054100"/>
                </a:lnTo>
                <a:lnTo>
                  <a:pt x="1415551" y="1041400"/>
                </a:lnTo>
                <a:lnTo>
                  <a:pt x="1405838" y="1016000"/>
                </a:lnTo>
                <a:lnTo>
                  <a:pt x="1396136" y="1003300"/>
                </a:lnTo>
                <a:lnTo>
                  <a:pt x="1386458" y="1003300"/>
                </a:lnTo>
                <a:lnTo>
                  <a:pt x="1376816" y="990600"/>
                </a:lnTo>
                <a:lnTo>
                  <a:pt x="1367059" y="977900"/>
                </a:lnTo>
                <a:lnTo>
                  <a:pt x="1356861" y="965200"/>
                </a:lnTo>
                <a:close/>
              </a:path>
              <a:path w="2966085" h="1955800">
                <a:moveTo>
                  <a:pt x="823985" y="1358900"/>
                </a:moveTo>
                <a:lnTo>
                  <a:pt x="804808" y="1358900"/>
                </a:lnTo>
                <a:lnTo>
                  <a:pt x="807602" y="1371600"/>
                </a:lnTo>
                <a:lnTo>
                  <a:pt x="820683" y="1371600"/>
                </a:lnTo>
                <a:lnTo>
                  <a:pt x="823985" y="1358900"/>
                </a:lnTo>
                <a:close/>
              </a:path>
              <a:path w="2966085" h="1955800">
                <a:moveTo>
                  <a:pt x="833629" y="1346200"/>
                </a:moveTo>
                <a:lnTo>
                  <a:pt x="792489" y="1346200"/>
                </a:lnTo>
                <a:lnTo>
                  <a:pt x="798839" y="1358900"/>
                </a:lnTo>
                <a:lnTo>
                  <a:pt x="830843" y="1358900"/>
                </a:lnTo>
                <a:lnTo>
                  <a:pt x="833629" y="1346200"/>
                </a:lnTo>
                <a:close/>
              </a:path>
              <a:path w="2966085" h="1955800">
                <a:moveTo>
                  <a:pt x="840487" y="1333500"/>
                </a:moveTo>
                <a:lnTo>
                  <a:pt x="782075" y="1333500"/>
                </a:lnTo>
                <a:lnTo>
                  <a:pt x="786266" y="1346200"/>
                </a:lnTo>
                <a:lnTo>
                  <a:pt x="836844" y="1346200"/>
                </a:lnTo>
                <a:lnTo>
                  <a:pt x="840487" y="1333500"/>
                </a:lnTo>
                <a:close/>
              </a:path>
              <a:path w="2966085" h="1955800">
                <a:moveTo>
                  <a:pt x="859597" y="1308100"/>
                </a:moveTo>
                <a:lnTo>
                  <a:pt x="777376" y="1308100"/>
                </a:lnTo>
                <a:lnTo>
                  <a:pt x="776487" y="1320800"/>
                </a:lnTo>
                <a:lnTo>
                  <a:pt x="779408" y="1333500"/>
                </a:lnTo>
                <a:lnTo>
                  <a:pt x="844559" y="1333500"/>
                </a:lnTo>
                <a:lnTo>
                  <a:pt x="849032" y="1320800"/>
                </a:lnTo>
                <a:lnTo>
                  <a:pt x="854052" y="1320800"/>
                </a:lnTo>
                <a:lnTo>
                  <a:pt x="859597" y="1308100"/>
                </a:lnTo>
                <a:close/>
              </a:path>
              <a:path w="2966085" h="1955800">
                <a:moveTo>
                  <a:pt x="872451" y="1295400"/>
                </a:moveTo>
                <a:lnTo>
                  <a:pt x="781313" y="1295400"/>
                </a:lnTo>
                <a:lnTo>
                  <a:pt x="778392" y="1308100"/>
                </a:lnTo>
                <a:lnTo>
                  <a:pt x="865641" y="1308100"/>
                </a:lnTo>
                <a:lnTo>
                  <a:pt x="872451" y="1295400"/>
                </a:lnTo>
                <a:close/>
              </a:path>
              <a:path w="2966085" h="1955800">
                <a:moveTo>
                  <a:pt x="898026" y="1270000"/>
                </a:moveTo>
                <a:lnTo>
                  <a:pt x="799895" y="1270000"/>
                </a:lnTo>
                <a:lnTo>
                  <a:pt x="794870" y="1282700"/>
                </a:lnTo>
                <a:lnTo>
                  <a:pt x="790370" y="1282700"/>
                </a:lnTo>
                <a:lnTo>
                  <a:pt x="786393" y="1295400"/>
                </a:lnTo>
                <a:lnTo>
                  <a:pt x="880119" y="1295400"/>
                </a:lnTo>
                <a:lnTo>
                  <a:pt x="888644" y="1282700"/>
                </a:lnTo>
                <a:lnTo>
                  <a:pt x="898026" y="1270000"/>
                </a:lnTo>
                <a:close/>
              </a:path>
              <a:path w="2966085" h="1955800">
                <a:moveTo>
                  <a:pt x="925331" y="1257300"/>
                </a:moveTo>
                <a:lnTo>
                  <a:pt x="811565" y="1257300"/>
                </a:lnTo>
                <a:lnTo>
                  <a:pt x="805443" y="1270000"/>
                </a:lnTo>
                <a:lnTo>
                  <a:pt x="919047" y="1270000"/>
                </a:lnTo>
                <a:lnTo>
                  <a:pt x="925331" y="1257300"/>
                </a:lnTo>
                <a:close/>
              </a:path>
              <a:path w="2966085" h="1955800">
                <a:moveTo>
                  <a:pt x="1458223" y="1257300"/>
                </a:moveTo>
                <a:lnTo>
                  <a:pt x="1453143" y="1257300"/>
                </a:lnTo>
                <a:lnTo>
                  <a:pt x="1455302" y="1270000"/>
                </a:lnTo>
                <a:lnTo>
                  <a:pt x="1458223" y="1257300"/>
                </a:lnTo>
                <a:close/>
              </a:path>
              <a:path w="2966085" h="1955800">
                <a:moveTo>
                  <a:pt x="1424070" y="1054100"/>
                </a:moveTo>
                <a:lnTo>
                  <a:pt x="1305968" y="1054100"/>
                </a:lnTo>
                <a:lnTo>
                  <a:pt x="1311363" y="1066800"/>
                </a:lnTo>
                <a:lnTo>
                  <a:pt x="1321952" y="1066800"/>
                </a:lnTo>
                <a:lnTo>
                  <a:pt x="1327284" y="1079500"/>
                </a:lnTo>
                <a:lnTo>
                  <a:pt x="1332985" y="1079500"/>
                </a:lnTo>
                <a:lnTo>
                  <a:pt x="1339043" y="1092200"/>
                </a:lnTo>
                <a:lnTo>
                  <a:pt x="1345447" y="1104900"/>
                </a:lnTo>
                <a:lnTo>
                  <a:pt x="1449079" y="1257300"/>
                </a:lnTo>
                <a:lnTo>
                  <a:pt x="1480829" y="1257300"/>
                </a:lnTo>
                <a:lnTo>
                  <a:pt x="1487433" y="1244600"/>
                </a:lnTo>
                <a:lnTo>
                  <a:pt x="1502673" y="1244600"/>
                </a:lnTo>
                <a:lnTo>
                  <a:pt x="1508896" y="1231900"/>
                </a:lnTo>
                <a:lnTo>
                  <a:pt x="1521977" y="1231900"/>
                </a:lnTo>
                <a:lnTo>
                  <a:pt x="1524136" y="1219200"/>
                </a:lnTo>
                <a:lnTo>
                  <a:pt x="1527692" y="1219200"/>
                </a:lnTo>
                <a:lnTo>
                  <a:pt x="1528200" y="1206500"/>
                </a:lnTo>
                <a:lnTo>
                  <a:pt x="1526295" y="1206500"/>
                </a:lnTo>
                <a:lnTo>
                  <a:pt x="1424070" y="1054100"/>
                </a:lnTo>
                <a:close/>
              </a:path>
              <a:path w="2966085" h="1955800">
                <a:moveTo>
                  <a:pt x="1000690" y="1181100"/>
                </a:moveTo>
                <a:lnTo>
                  <a:pt x="926855" y="1181100"/>
                </a:lnTo>
                <a:lnTo>
                  <a:pt x="912804" y="1193800"/>
                </a:lnTo>
                <a:lnTo>
                  <a:pt x="1011467" y="1193800"/>
                </a:lnTo>
                <a:lnTo>
                  <a:pt x="1000690" y="1181100"/>
                </a:lnTo>
                <a:close/>
              </a:path>
              <a:path w="2966085" h="1955800">
                <a:moveTo>
                  <a:pt x="1621291" y="1155700"/>
                </a:moveTo>
                <a:lnTo>
                  <a:pt x="1604527" y="1155700"/>
                </a:lnTo>
                <a:lnTo>
                  <a:pt x="1606305" y="1168400"/>
                </a:lnTo>
                <a:lnTo>
                  <a:pt x="1617608" y="1168400"/>
                </a:lnTo>
                <a:lnTo>
                  <a:pt x="1621291" y="1155700"/>
                </a:lnTo>
                <a:close/>
              </a:path>
              <a:path w="2966085" h="1955800">
                <a:moveTo>
                  <a:pt x="1417837" y="698500"/>
                </a:moveTo>
                <a:lnTo>
                  <a:pt x="1377451" y="698500"/>
                </a:lnTo>
                <a:lnTo>
                  <a:pt x="1369704" y="711200"/>
                </a:lnTo>
                <a:lnTo>
                  <a:pt x="1361957" y="711200"/>
                </a:lnTo>
                <a:lnTo>
                  <a:pt x="1355861" y="723900"/>
                </a:lnTo>
                <a:lnTo>
                  <a:pt x="1343161" y="723900"/>
                </a:lnTo>
                <a:lnTo>
                  <a:pt x="1340875" y="736600"/>
                </a:lnTo>
                <a:lnTo>
                  <a:pt x="1337065" y="736600"/>
                </a:lnTo>
                <a:lnTo>
                  <a:pt x="1337573" y="749300"/>
                </a:lnTo>
                <a:lnTo>
                  <a:pt x="1603257" y="1155700"/>
                </a:lnTo>
                <a:lnTo>
                  <a:pt x="1643008" y="1155700"/>
                </a:lnTo>
                <a:lnTo>
                  <a:pt x="1650755" y="1143000"/>
                </a:lnTo>
                <a:lnTo>
                  <a:pt x="1664598" y="1143000"/>
                </a:lnTo>
                <a:lnTo>
                  <a:pt x="1669297" y="1130300"/>
                </a:lnTo>
                <a:lnTo>
                  <a:pt x="1677552" y="1130300"/>
                </a:lnTo>
                <a:lnTo>
                  <a:pt x="1679838" y="1117600"/>
                </a:lnTo>
                <a:lnTo>
                  <a:pt x="1684029" y="1117600"/>
                </a:lnTo>
                <a:lnTo>
                  <a:pt x="1683521" y="1104900"/>
                </a:lnTo>
                <a:lnTo>
                  <a:pt x="1587255" y="965200"/>
                </a:lnTo>
                <a:lnTo>
                  <a:pt x="1816617" y="965200"/>
                </a:lnTo>
                <a:lnTo>
                  <a:pt x="1762769" y="939800"/>
                </a:lnTo>
                <a:lnTo>
                  <a:pt x="1575190" y="939800"/>
                </a:lnTo>
                <a:lnTo>
                  <a:pt x="1417837" y="698500"/>
                </a:lnTo>
                <a:close/>
              </a:path>
              <a:path w="2966085" h="1955800">
                <a:moveTo>
                  <a:pt x="1146184" y="1054100"/>
                </a:moveTo>
                <a:lnTo>
                  <a:pt x="1118371" y="1054100"/>
                </a:lnTo>
                <a:lnTo>
                  <a:pt x="1112656" y="1066800"/>
                </a:lnTo>
                <a:lnTo>
                  <a:pt x="1099575" y="1066800"/>
                </a:lnTo>
                <a:lnTo>
                  <a:pt x="1094368" y="1079500"/>
                </a:lnTo>
                <a:lnTo>
                  <a:pt x="1083446" y="1079500"/>
                </a:lnTo>
                <a:lnTo>
                  <a:pt x="1079382" y="1092200"/>
                </a:lnTo>
                <a:lnTo>
                  <a:pt x="1168282" y="1092200"/>
                </a:lnTo>
                <a:lnTo>
                  <a:pt x="1146184" y="1054100"/>
                </a:lnTo>
                <a:close/>
              </a:path>
              <a:path w="2966085" h="1955800">
                <a:moveTo>
                  <a:pt x="1816617" y="965200"/>
                </a:moveTo>
                <a:lnTo>
                  <a:pt x="1587255" y="965200"/>
                </a:lnTo>
                <a:lnTo>
                  <a:pt x="1774707" y="1054100"/>
                </a:lnTo>
                <a:lnTo>
                  <a:pt x="1798456" y="1054100"/>
                </a:lnTo>
                <a:lnTo>
                  <a:pt x="1803282" y="1041400"/>
                </a:lnTo>
                <a:lnTo>
                  <a:pt x="1821570" y="1041400"/>
                </a:lnTo>
                <a:lnTo>
                  <a:pt x="1830079" y="1028700"/>
                </a:lnTo>
                <a:lnTo>
                  <a:pt x="1838461" y="1028700"/>
                </a:lnTo>
                <a:lnTo>
                  <a:pt x="1845065" y="1016000"/>
                </a:lnTo>
                <a:lnTo>
                  <a:pt x="1858527" y="1016000"/>
                </a:lnTo>
                <a:lnTo>
                  <a:pt x="1860940" y="1003300"/>
                </a:lnTo>
                <a:lnTo>
                  <a:pt x="1864623" y="1003300"/>
                </a:lnTo>
                <a:lnTo>
                  <a:pt x="1864877" y="990600"/>
                </a:lnTo>
                <a:lnTo>
                  <a:pt x="1855987" y="990600"/>
                </a:lnTo>
                <a:lnTo>
                  <a:pt x="1852812" y="977900"/>
                </a:lnTo>
                <a:lnTo>
                  <a:pt x="1843541" y="977900"/>
                </a:lnTo>
                <a:lnTo>
                  <a:pt x="1816617" y="965200"/>
                </a:lnTo>
                <a:close/>
              </a:path>
              <a:path w="2966085" h="1955800">
                <a:moveTo>
                  <a:pt x="1323857" y="952500"/>
                </a:moveTo>
                <a:lnTo>
                  <a:pt x="1274256" y="952500"/>
                </a:lnTo>
                <a:lnTo>
                  <a:pt x="1260897" y="965200"/>
                </a:lnTo>
                <a:lnTo>
                  <a:pt x="1335287" y="965200"/>
                </a:lnTo>
                <a:lnTo>
                  <a:pt x="1323857" y="952500"/>
                </a:lnTo>
                <a:close/>
              </a:path>
              <a:path w="2966085" h="1955800">
                <a:moveTo>
                  <a:pt x="1934600" y="558800"/>
                </a:moveTo>
                <a:lnTo>
                  <a:pt x="1886340" y="558800"/>
                </a:lnTo>
                <a:lnTo>
                  <a:pt x="1877450" y="571500"/>
                </a:lnTo>
                <a:lnTo>
                  <a:pt x="1870521" y="571500"/>
                </a:lnTo>
                <a:lnTo>
                  <a:pt x="1864401" y="584200"/>
                </a:lnTo>
                <a:lnTo>
                  <a:pt x="1854590" y="584200"/>
                </a:lnTo>
                <a:lnTo>
                  <a:pt x="1849129" y="596900"/>
                </a:lnTo>
                <a:lnTo>
                  <a:pt x="1845954" y="596900"/>
                </a:lnTo>
                <a:lnTo>
                  <a:pt x="1843668" y="609600"/>
                </a:lnTo>
                <a:lnTo>
                  <a:pt x="1849383" y="609600"/>
                </a:lnTo>
                <a:lnTo>
                  <a:pt x="1854336" y="622300"/>
                </a:lnTo>
                <a:lnTo>
                  <a:pt x="1861702" y="622300"/>
                </a:lnTo>
                <a:lnTo>
                  <a:pt x="2122687" y="825500"/>
                </a:lnTo>
                <a:lnTo>
                  <a:pt x="2143896" y="825500"/>
                </a:lnTo>
                <a:lnTo>
                  <a:pt x="2166756" y="939800"/>
                </a:lnTo>
                <a:lnTo>
                  <a:pt x="2167518" y="952500"/>
                </a:lnTo>
                <a:lnTo>
                  <a:pt x="2204729" y="952500"/>
                </a:lnTo>
                <a:lnTo>
                  <a:pt x="2213111" y="939800"/>
                </a:lnTo>
                <a:lnTo>
                  <a:pt x="2224329" y="939800"/>
                </a:lnTo>
                <a:lnTo>
                  <a:pt x="2233796" y="927100"/>
                </a:lnTo>
                <a:lnTo>
                  <a:pt x="2241525" y="927100"/>
                </a:lnTo>
                <a:lnTo>
                  <a:pt x="2247528" y="914400"/>
                </a:lnTo>
                <a:lnTo>
                  <a:pt x="2254386" y="914400"/>
                </a:lnTo>
                <a:lnTo>
                  <a:pt x="2257053" y="901700"/>
                </a:lnTo>
                <a:lnTo>
                  <a:pt x="2255656" y="889000"/>
                </a:lnTo>
                <a:lnTo>
                  <a:pt x="2225938" y="774700"/>
                </a:lnTo>
                <a:lnTo>
                  <a:pt x="2210039" y="711200"/>
                </a:lnTo>
                <a:lnTo>
                  <a:pt x="2120274" y="711200"/>
                </a:lnTo>
                <a:lnTo>
                  <a:pt x="1934600" y="558800"/>
                </a:lnTo>
                <a:close/>
              </a:path>
              <a:path w="2966085" h="1955800">
                <a:moveTo>
                  <a:pt x="1677933" y="736600"/>
                </a:moveTo>
                <a:lnTo>
                  <a:pt x="1615830" y="736600"/>
                </a:lnTo>
                <a:lnTo>
                  <a:pt x="1609480" y="749300"/>
                </a:lnTo>
                <a:lnTo>
                  <a:pt x="1596145" y="749300"/>
                </a:lnTo>
                <a:lnTo>
                  <a:pt x="1590684" y="762000"/>
                </a:lnTo>
                <a:lnTo>
                  <a:pt x="1587890" y="762000"/>
                </a:lnTo>
                <a:lnTo>
                  <a:pt x="1587001" y="774700"/>
                </a:lnTo>
                <a:lnTo>
                  <a:pt x="1586620" y="774700"/>
                </a:lnTo>
                <a:lnTo>
                  <a:pt x="1575190" y="939800"/>
                </a:lnTo>
                <a:lnTo>
                  <a:pt x="1762769" y="939800"/>
                </a:lnTo>
                <a:lnTo>
                  <a:pt x="1655073" y="889000"/>
                </a:lnTo>
                <a:lnTo>
                  <a:pt x="1677298" y="749300"/>
                </a:lnTo>
                <a:lnTo>
                  <a:pt x="1677933" y="736600"/>
                </a:lnTo>
                <a:close/>
              </a:path>
              <a:path w="2966085" h="1955800">
                <a:moveTo>
                  <a:pt x="1676409" y="723900"/>
                </a:moveTo>
                <a:lnTo>
                  <a:pt x="1631578" y="723900"/>
                </a:lnTo>
                <a:lnTo>
                  <a:pt x="1623831" y="736600"/>
                </a:lnTo>
                <a:lnTo>
                  <a:pt x="1677171" y="736600"/>
                </a:lnTo>
                <a:lnTo>
                  <a:pt x="1676409" y="723900"/>
                </a:lnTo>
                <a:close/>
              </a:path>
              <a:path w="2966085" h="1955800">
                <a:moveTo>
                  <a:pt x="1669678" y="711200"/>
                </a:moveTo>
                <a:lnTo>
                  <a:pt x="1654311" y="711200"/>
                </a:lnTo>
                <a:lnTo>
                  <a:pt x="1649485" y="723900"/>
                </a:lnTo>
                <a:lnTo>
                  <a:pt x="1671583" y="723900"/>
                </a:lnTo>
                <a:lnTo>
                  <a:pt x="1669678" y="711200"/>
                </a:lnTo>
                <a:close/>
              </a:path>
              <a:path w="2966085" h="1955800">
                <a:moveTo>
                  <a:pt x="2141610" y="431800"/>
                </a:moveTo>
                <a:lnTo>
                  <a:pt x="2087508" y="431800"/>
                </a:lnTo>
                <a:lnTo>
                  <a:pt x="2079626" y="444500"/>
                </a:lnTo>
                <a:lnTo>
                  <a:pt x="2068006" y="444500"/>
                </a:lnTo>
                <a:lnTo>
                  <a:pt x="2064267" y="457200"/>
                </a:lnTo>
                <a:lnTo>
                  <a:pt x="2056901" y="457200"/>
                </a:lnTo>
                <a:lnTo>
                  <a:pt x="2056012" y="469900"/>
                </a:lnTo>
                <a:lnTo>
                  <a:pt x="2056774" y="469900"/>
                </a:lnTo>
                <a:lnTo>
                  <a:pt x="2058933" y="482600"/>
                </a:lnTo>
                <a:lnTo>
                  <a:pt x="2121290" y="711200"/>
                </a:lnTo>
                <a:lnTo>
                  <a:pt x="2210039" y="711200"/>
                </a:lnTo>
                <a:lnTo>
                  <a:pt x="2143261" y="444500"/>
                </a:lnTo>
                <a:lnTo>
                  <a:pt x="2141610" y="431800"/>
                </a:lnTo>
                <a:close/>
              </a:path>
              <a:path w="2966085" h="1955800">
                <a:moveTo>
                  <a:pt x="1412376" y="685800"/>
                </a:moveTo>
                <a:lnTo>
                  <a:pt x="1403232" y="685800"/>
                </a:lnTo>
                <a:lnTo>
                  <a:pt x="1399422" y="698500"/>
                </a:lnTo>
                <a:lnTo>
                  <a:pt x="1414662" y="698500"/>
                </a:lnTo>
                <a:lnTo>
                  <a:pt x="1412376" y="685800"/>
                </a:lnTo>
                <a:close/>
              </a:path>
              <a:path w="2966085" h="1955800">
                <a:moveTo>
                  <a:pt x="2441374" y="635000"/>
                </a:moveTo>
                <a:lnTo>
                  <a:pt x="2343893" y="635000"/>
                </a:lnTo>
                <a:lnTo>
                  <a:pt x="2359034" y="647700"/>
                </a:lnTo>
                <a:lnTo>
                  <a:pt x="2424058" y="647700"/>
                </a:lnTo>
                <a:lnTo>
                  <a:pt x="2441374" y="635000"/>
                </a:lnTo>
                <a:close/>
              </a:path>
              <a:path w="2966085" h="1955800">
                <a:moveTo>
                  <a:pt x="2466444" y="266700"/>
                </a:moveTo>
                <a:lnTo>
                  <a:pt x="2336904" y="266700"/>
                </a:lnTo>
                <a:lnTo>
                  <a:pt x="2318783" y="279400"/>
                </a:lnTo>
                <a:lnTo>
                  <a:pt x="2300233" y="292100"/>
                </a:lnTo>
                <a:lnTo>
                  <a:pt x="2266054" y="317500"/>
                </a:lnTo>
                <a:lnTo>
                  <a:pt x="2230873" y="355600"/>
                </a:lnTo>
                <a:lnTo>
                  <a:pt x="2223192" y="381000"/>
                </a:lnTo>
                <a:lnTo>
                  <a:pt x="2217487" y="393700"/>
                </a:lnTo>
                <a:lnTo>
                  <a:pt x="2213746" y="406400"/>
                </a:lnTo>
                <a:lnTo>
                  <a:pt x="2211914" y="431800"/>
                </a:lnTo>
                <a:lnTo>
                  <a:pt x="2211952" y="444500"/>
                </a:lnTo>
                <a:lnTo>
                  <a:pt x="2217683" y="482600"/>
                </a:lnTo>
                <a:lnTo>
                  <a:pt x="2223261" y="495300"/>
                </a:lnTo>
                <a:lnTo>
                  <a:pt x="2230494" y="520700"/>
                </a:lnTo>
                <a:lnTo>
                  <a:pt x="2239418" y="533400"/>
                </a:lnTo>
                <a:lnTo>
                  <a:pt x="2250068" y="546100"/>
                </a:lnTo>
                <a:lnTo>
                  <a:pt x="2262115" y="571500"/>
                </a:lnTo>
                <a:lnTo>
                  <a:pt x="2300995" y="609600"/>
                </a:lnTo>
                <a:lnTo>
                  <a:pt x="2329157" y="635000"/>
                </a:lnTo>
                <a:lnTo>
                  <a:pt x="2459047" y="635000"/>
                </a:lnTo>
                <a:lnTo>
                  <a:pt x="2477100" y="622300"/>
                </a:lnTo>
                <a:lnTo>
                  <a:pt x="2495559" y="609600"/>
                </a:lnTo>
                <a:lnTo>
                  <a:pt x="2513728" y="596900"/>
                </a:lnTo>
                <a:lnTo>
                  <a:pt x="2529754" y="584200"/>
                </a:lnTo>
                <a:lnTo>
                  <a:pt x="2543636" y="571500"/>
                </a:lnTo>
                <a:lnTo>
                  <a:pt x="2555376" y="558800"/>
                </a:lnTo>
                <a:lnTo>
                  <a:pt x="2387355" y="558800"/>
                </a:lnTo>
                <a:lnTo>
                  <a:pt x="2379447" y="546100"/>
                </a:lnTo>
                <a:lnTo>
                  <a:pt x="2371718" y="546100"/>
                </a:lnTo>
                <a:lnTo>
                  <a:pt x="2364156" y="533400"/>
                </a:lnTo>
                <a:lnTo>
                  <a:pt x="2356748" y="533400"/>
                </a:lnTo>
                <a:lnTo>
                  <a:pt x="2349580" y="520700"/>
                </a:lnTo>
                <a:lnTo>
                  <a:pt x="2342556" y="508000"/>
                </a:lnTo>
                <a:lnTo>
                  <a:pt x="2335674" y="508000"/>
                </a:lnTo>
                <a:lnTo>
                  <a:pt x="2328935" y="495300"/>
                </a:lnTo>
                <a:lnTo>
                  <a:pt x="2322246" y="482600"/>
                </a:lnTo>
                <a:lnTo>
                  <a:pt x="2316473" y="469900"/>
                </a:lnTo>
                <a:lnTo>
                  <a:pt x="2311629" y="457200"/>
                </a:lnTo>
                <a:lnTo>
                  <a:pt x="2307726" y="457200"/>
                </a:lnTo>
                <a:lnTo>
                  <a:pt x="2304749" y="444500"/>
                </a:lnTo>
                <a:lnTo>
                  <a:pt x="2302678" y="431800"/>
                </a:lnTo>
                <a:lnTo>
                  <a:pt x="2301511" y="419100"/>
                </a:lnTo>
                <a:lnTo>
                  <a:pt x="2301249" y="419100"/>
                </a:lnTo>
                <a:lnTo>
                  <a:pt x="2302061" y="406400"/>
                </a:lnTo>
                <a:lnTo>
                  <a:pt x="2303932" y="393700"/>
                </a:lnTo>
                <a:lnTo>
                  <a:pt x="2306875" y="393700"/>
                </a:lnTo>
                <a:lnTo>
                  <a:pt x="2310901" y="381000"/>
                </a:lnTo>
                <a:lnTo>
                  <a:pt x="2315923" y="381000"/>
                </a:lnTo>
                <a:lnTo>
                  <a:pt x="2322029" y="368300"/>
                </a:lnTo>
                <a:lnTo>
                  <a:pt x="2329207" y="355600"/>
                </a:lnTo>
                <a:lnTo>
                  <a:pt x="2347136" y="355600"/>
                </a:lnTo>
                <a:lnTo>
                  <a:pt x="2356589" y="342900"/>
                </a:lnTo>
                <a:lnTo>
                  <a:pt x="2539654" y="342900"/>
                </a:lnTo>
                <a:lnTo>
                  <a:pt x="2507969" y="304800"/>
                </a:lnTo>
                <a:lnTo>
                  <a:pt x="2480708" y="279400"/>
                </a:lnTo>
                <a:lnTo>
                  <a:pt x="2466444" y="266700"/>
                </a:lnTo>
                <a:close/>
              </a:path>
              <a:path w="2966085" h="1955800">
                <a:moveTo>
                  <a:pt x="1919868" y="546100"/>
                </a:moveTo>
                <a:lnTo>
                  <a:pt x="1916439" y="546100"/>
                </a:lnTo>
                <a:lnTo>
                  <a:pt x="1909073" y="558800"/>
                </a:lnTo>
                <a:lnTo>
                  <a:pt x="1926218" y="558800"/>
                </a:lnTo>
                <a:lnTo>
                  <a:pt x="1919868" y="546100"/>
                </a:lnTo>
                <a:close/>
              </a:path>
              <a:path w="2966085" h="1955800">
                <a:moveTo>
                  <a:pt x="2539654" y="342900"/>
                </a:moveTo>
                <a:lnTo>
                  <a:pt x="2408437" y="342900"/>
                </a:lnTo>
                <a:lnTo>
                  <a:pt x="2416361" y="355600"/>
                </a:lnTo>
                <a:lnTo>
                  <a:pt x="2424106" y="355600"/>
                </a:lnTo>
                <a:lnTo>
                  <a:pt x="2431636" y="368300"/>
                </a:lnTo>
                <a:lnTo>
                  <a:pt x="2438917" y="368300"/>
                </a:lnTo>
                <a:lnTo>
                  <a:pt x="2446085" y="381000"/>
                </a:lnTo>
                <a:lnTo>
                  <a:pt x="2453109" y="393700"/>
                </a:lnTo>
                <a:lnTo>
                  <a:pt x="2459991" y="393700"/>
                </a:lnTo>
                <a:lnTo>
                  <a:pt x="2466730" y="406400"/>
                </a:lnTo>
                <a:lnTo>
                  <a:pt x="2473350" y="419100"/>
                </a:lnTo>
                <a:lnTo>
                  <a:pt x="2479113" y="431800"/>
                </a:lnTo>
                <a:lnTo>
                  <a:pt x="2484018" y="444500"/>
                </a:lnTo>
                <a:lnTo>
                  <a:pt x="2488066" y="444500"/>
                </a:lnTo>
                <a:lnTo>
                  <a:pt x="2491114" y="457200"/>
                </a:lnTo>
                <a:lnTo>
                  <a:pt x="2493210" y="469900"/>
                </a:lnTo>
                <a:lnTo>
                  <a:pt x="2494353" y="482600"/>
                </a:lnTo>
                <a:lnTo>
                  <a:pt x="2494543" y="482600"/>
                </a:lnTo>
                <a:lnTo>
                  <a:pt x="2493660" y="495300"/>
                </a:lnTo>
                <a:lnTo>
                  <a:pt x="2491765" y="508000"/>
                </a:lnTo>
                <a:lnTo>
                  <a:pt x="2488846" y="508000"/>
                </a:lnTo>
                <a:lnTo>
                  <a:pt x="2484891" y="520700"/>
                </a:lnTo>
                <a:lnTo>
                  <a:pt x="2479791" y="533400"/>
                </a:lnTo>
                <a:lnTo>
                  <a:pt x="2473620" y="533400"/>
                </a:lnTo>
                <a:lnTo>
                  <a:pt x="2466353" y="546100"/>
                </a:lnTo>
                <a:lnTo>
                  <a:pt x="2448369" y="546100"/>
                </a:lnTo>
                <a:lnTo>
                  <a:pt x="2438996" y="558800"/>
                </a:lnTo>
                <a:lnTo>
                  <a:pt x="2555376" y="558800"/>
                </a:lnTo>
                <a:lnTo>
                  <a:pt x="2565117" y="546100"/>
                </a:lnTo>
                <a:lnTo>
                  <a:pt x="2572823" y="520700"/>
                </a:lnTo>
                <a:lnTo>
                  <a:pt x="2578504" y="508000"/>
                </a:lnTo>
                <a:lnTo>
                  <a:pt x="2582173" y="495300"/>
                </a:lnTo>
                <a:lnTo>
                  <a:pt x="2583985" y="469900"/>
                </a:lnTo>
                <a:lnTo>
                  <a:pt x="2583903" y="457200"/>
                </a:lnTo>
                <a:lnTo>
                  <a:pt x="2581941" y="444500"/>
                </a:lnTo>
                <a:lnTo>
                  <a:pt x="2578109" y="419100"/>
                </a:lnTo>
                <a:lnTo>
                  <a:pt x="2572585" y="406400"/>
                </a:lnTo>
                <a:lnTo>
                  <a:pt x="2565346" y="393700"/>
                </a:lnTo>
                <a:lnTo>
                  <a:pt x="2556392" y="368300"/>
                </a:lnTo>
                <a:lnTo>
                  <a:pt x="2545724" y="355600"/>
                </a:lnTo>
                <a:lnTo>
                  <a:pt x="2539654" y="342900"/>
                </a:lnTo>
                <a:close/>
              </a:path>
              <a:path w="2966085" h="1955800">
                <a:moveTo>
                  <a:pt x="2134498" y="419100"/>
                </a:moveTo>
                <a:lnTo>
                  <a:pt x="2105653" y="419100"/>
                </a:lnTo>
                <a:lnTo>
                  <a:pt x="2100081" y="431800"/>
                </a:lnTo>
                <a:lnTo>
                  <a:pt x="2137038" y="431800"/>
                </a:lnTo>
                <a:lnTo>
                  <a:pt x="2134498" y="419100"/>
                </a:lnTo>
                <a:close/>
              </a:path>
              <a:path w="2966085" h="1955800">
                <a:moveTo>
                  <a:pt x="2784055" y="419100"/>
                </a:moveTo>
                <a:lnTo>
                  <a:pt x="2709554" y="419100"/>
                </a:lnTo>
                <a:lnTo>
                  <a:pt x="2720986" y="431800"/>
                </a:lnTo>
                <a:lnTo>
                  <a:pt x="2770663" y="431800"/>
                </a:lnTo>
                <a:lnTo>
                  <a:pt x="2784055" y="419100"/>
                </a:lnTo>
                <a:close/>
              </a:path>
              <a:path w="2966085" h="1955800">
                <a:moveTo>
                  <a:pt x="2824285" y="393700"/>
                </a:moveTo>
                <a:lnTo>
                  <a:pt x="2668152" y="393700"/>
                </a:lnTo>
                <a:lnTo>
                  <a:pt x="2677818" y="406400"/>
                </a:lnTo>
                <a:lnTo>
                  <a:pt x="2687948" y="419100"/>
                </a:lnTo>
                <a:lnTo>
                  <a:pt x="2797853" y="419100"/>
                </a:lnTo>
                <a:lnTo>
                  <a:pt x="2812043" y="406400"/>
                </a:lnTo>
                <a:lnTo>
                  <a:pt x="2824285" y="393700"/>
                </a:lnTo>
                <a:close/>
              </a:path>
              <a:path w="2966085" h="1955800">
                <a:moveTo>
                  <a:pt x="2597540" y="127000"/>
                </a:moveTo>
                <a:lnTo>
                  <a:pt x="2564266" y="127000"/>
                </a:lnTo>
                <a:lnTo>
                  <a:pt x="2557789" y="139700"/>
                </a:lnTo>
                <a:lnTo>
                  <a:pt x="2542549" y="139700"/>
                </a:lnTo>
                <a:lnTo>
                  <a:pt x="2536326" y="152400"/>
                </a:lnTo>
                <a:lnTo>
                  <a:pt x="2526801" y="152400"/>
                </a:lnTo>
                <a:lnTo>
                  <a:pt x="2523245" y="165100"/>
                </a:lnTo>
                <a:lnTo>
                  <a:pt x="2517276" y="165100"/>
                </a:lnTo>
                <a:lnTo>
                  <a:pt x="2517022" y="177800"/>
                </a:lnTo>
                <a:lnTo>
                  <a:pt x="2518927" y="177800"/>
                </a:lnTo>
                <a:lnTo>
                  <a:pt x="2628655" y="342900"/>
                </a:lnTo>
                <a:lnTo>
                  <a:pt x="2638827" y="368300"/>
                </a:lnTo>
                <a:lnTo>
                  <a:pt x="2648785" y="381000"/>
                </a:lnTo>
                <a:lnTo>
                  <a:pt x="2658552" y="393700"/>
                </a:lnTo>
                <a:lnTo>
                  <a:pt x="2835300" y="393700"/>
                </a:lnTo>
                <a:lnTo>
                  <a:pt x="2845101" y="381000"/>
                </a:lnTo>
                <a:lnTo>
                  <a:pt x="2853699" y="368300"/>
                </a:lnTo>
                <a:lnTo>
                  <a:pt x="2861059" y="342900"/>
                </a:lnTo>
                <a:lnTo>
                  <a:pt x="2867336" y="330200"/>
                </a:lnTo>
                <a:lnTo>
                  <a:pt x="2733621" y="330200"/>
                </a:lnTo>
                <a:lnTo>
                  <a:pt x="2728334" y="317500"/>
                </a:lnTo>
                <a:lnTo>
                  <a:pt x="2723143" y="317500"/>
                </a:lnTo>
                <a:lnTo>
                  <a:pt x="2717761" y="304800"/>
                </a:lnTo>
                <a:lnTo>
                  <a:pt x="2711904" y="304800"/>
                </a:lnTo>
                <a:lnTo>
                  <a:pt x="2705569" y="292100"/>
                </a:lnTo>
                <a:lnTo>
                  <a:pt x="2698759" y="279400"/>
                </a:lnTo>
                <a:lnTo>
                  <a:pt x="2597540" y="127000"/>
                </a:lnTo>
                <a:close/>
              </a:path>
              <a:path w="2966085" h="1955800">
                <a:moveTo>
                  <a:pt x="2785373" y="0"/>
                </a:moveTo>
                <a:lnTo>
                  <a:pt x="2763148" y="0"/>
                </a:lnTo>
                <a:lnTo>
                  <a:pt x="2757814" y="12700"/>
                </a:lnTo>
                <a:lnTo>
                  <a:pt x="2738256" y="12700"/>
                </a:lnTo>
                <a:lnTo>
                  <a:pt x="2730509" y="25400"/>
                </a:lnTo>
                <a:lnTo>
                  <a:pt x="2719587" y="25400"/>
                </a:lnTo>
                <a:lnTo>
                  <a:pt x="2714888" y="38100"/>
                </a:lnTo>
                <a:lnTo>
                  <a:pt x="2706760" y="38100"/>
                </a:lnTo>
                <a:lnTo>
                  <a:pt x="2705490" y="50800"/>
                </a:lnTo>
                <a:lnTo>
                  <a:pt x="2707141" y="50800"/>
                </a:lnTo>
                <a:lnTo>
                  <a:pt x="2826267" y="241300"/>
                </a:lnTo>
                <a:lnTo>
                  <a:pt x="2818141" y="279400"/>
                </a:lnTo>
                <a:lnTo>
                  <a:pt x="2804534" y="317500"/>
                </a:lnTo>
                <a:lnTo>
                  <a:pt x="2798309" y="317500"/>
                </a:lnTo>
                <a:lnTo>
                  <a:pt x="2791215" y="330200"/>
                </a:lnTo>
                <a:lnTo>
                  <a:pt x="2867336" y="330200"/>
                </a:lnTo>
                <a:lnTo>
                  <a:pt x="2872541" y="317500"/>
                </a:lnTo>
                <a:lnTo>
                  <a:pt x="2876686" y="292100"/>
                </a:lnTo>
                <a:lnTo>
                  <a:pt x="2965967" y="292100"/>
                </a:lnTo>
                <a:lnTo>
                  <a:pt x="2964697" y="279400"/>
                </a:lnTo>
                <a:lnTo>
                  <a:pt x="2785373" y="0"/>
                </a:lnTo>
                <a:close/>
              </a:path>
              <a:path w="2966085" h="1955800">
                <a:moveTo>
                  <a:pt x="2965586" y="292100"/>
                </a:moveTo>
                <a:lnTo>
                  <a:pt x="2876686" y="292100"/>
                </a:lnTo>
                <a:lnTo>
                  <a:pt x="2897387" y="330200"/>
                </a:lnTo>
                <a:lnTo>
                  <a:pt x="2926597" y="330200"/>
                </a:lnTo>
                <a:lnTo>
                  <a:pt x="2932312" y="317500"/>
                </a:lnTo>
                <a:lnTo>
                  <a:pt x="2945647" y="317500"/>
                </a:lnTo>
                <a:lnTo>
                  <a:pt x="2950854" y="304800"/>
                </a:lnTo>
                <a:lnTo>
                  <a:pt x="2963681" y="304800"/>
                </a:lnTo>
                <a:lnTo>
                  <a:pt x="2965586" y="292100"/>
                </a:lnTo>
                <a:close/>
              </a:path>
              <a:path w="2966085" h="1955800">
                <a:moveTo>
                  <a:pt x="2421081" y="254000"/>
                </a:moveTo>
                <a:lnTo>
                  <a:pt x="2371861" y="254000"/>
                </a:lnTo>
                <a:lnTo>
                  <a:pt x="2354597" y="266700"/>
                </a:lnTo>
                <a:lnTo>
                  <a:pt x="2436631" y="266700"/>
                </a:lnTo>
                <a:lnTo>
                  <a:pt x="2421081" y="2540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559054"/>
            <a:ext cx="8601075" cy="60725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Second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most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abundant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nutrient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element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(after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N)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body.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Functions</a:t>
            </a:r>
            <a:r>
              <a:rPr sz="2400" b="1" spc="-5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of</a:t>
            </a:r>
            <a:r>
              <a:rPr sz="2400" b="1" spc="-5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spc="-25" dirty="0">
                <a:solidFill>
                  <a:srgbClr val="6F2F9F"/>
                </a:solidFill>
                <a:latin typeface="Times New Roman"/>
                <a:cs typeface="Times New Roman"/>
              </a:rPr>
              <a:t>Ca:</a:t>
            </a:r>
            <a:endParaRPr sz="2400">
              <a:latin typeface="Times New Roman"/>
              <a:cs typeface="Times New Roman"/>
            </a:endParaRPr>
          </a:p>
          <a:p>
            <a:pPr marL="384810" indent="-372110">
              <a:lnSpc>
                <a:spcPct val="100000"/>
              </a:lnSpc>
              <a:spcBef>
                <a:spcPts val="575"/>
              </a:spcBef>
              <a:buAutoNum type="alphaUcPeriod"/>
              <a:tabLst>
                <a:tab pos="384810" algn="l"/>
              </a:tabLst>
            </a:pP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Skeletal</a:t>
            </a:r>
            <a:r>
              <a:rPr sz="24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Functions:</a:t>
            </a:r>
            <a:endParaRPr sz="24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575"/>
              </a:spcBef>
              <a:buFont typeface="Arial MT"/>
              <a:buChar char="–"/>
              <a:tabLst>
                <a:tab pos="755650" algn="l"/>
              </a:tabLst>
            </a:pP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Structural</a:t>
            </a:r>
            <a:r>
              <a:rPr sz="24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component of</a:t>
            </a:r>
            <a:r>
              <a:rPr sz="2400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body </a:t>
            </a:r>
            <a:r>
              <a:rPr sz="2400" dirty="0">
                <a:latin typeface="Times New Roman"/>
                <a:cs typeface="Times New Roman"/>
              </a:rPr>
              <a:t>(Skeleton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10" dirty="0">
                <a:latin typeface="Times New Roman"/>
                <a:cs typeface="Times New Roman"/>
              </a:rPr>
              <a:t>teeth):</a:t>
            </a:r>
            <a:endParaRPr sz="24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580"/>
              </a:spcBef>
              <a:buFont typeface="Arial MT"/>
              <a:buChar char="–"/>
              <a:tabLst>
                <a:tab pos="755650" algn="l"/>
              </a:tabLst>
            </a:pP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99%</a:t>
            </a:r>
            <a:r>
              <a:rPr sz="2400" spc="-10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the</a:t>
            </a:r>
            <a:r>
              <a:rPr sz="2400" spc="-10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calcium</a:t>
            </a:r>
            <a:r>
              <a:rPr sz="2400" spc="-50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in</a:t>
            </a:r>
            <a:r>
              <a:rPr sz="2400" spc="-10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the</a:t>
            </a:r>
            <a:r>
              <a:rPr sz="2400" spc="-35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body</a:t>
            </a:r>
            <a:r>
              <a:rPr sz="2400" spc="-5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is</a:t>
            </a:r>
            <a:r>
              <a:rPr sz="2400" spc="-10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present</a:t>
            </a:r>
            <a:r>
              <a:rPr sz="2400" spc="-30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in</a:t>
            </a:r>
            <a:r>
              <a:rPr sz="2400" spc="-15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the</a:t>
            </a:r>
            <a:r>
              <a:rPr sz="2400" spc="-10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bones</a:t>
            </a:r>
            <a:r>
              <a:rPr sz="2400" spc="-25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9242"/>
                </a:solidFill>
                <a:latin typeface="Times New Roman"/>
                <a:cs typeface="Times New Roman"/>
              </a:rPr>
              <a:t>&amp;</a:t>
            </a:r>
            <a:r>
              <a:rPr sz="2400" spc="-5" dirty="0">
                <a:solidFill>
                  <a:srgbClr val="009242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9242"/>
                </a:solidFill>
                <a:latin typeface="Times New Roman"/>
                <a:cs typeface="Times New Roman"/>
              </a:rPr>
              <a:t>teeth.</a:t>
            </a:r>
            <a:endParaRPr sz="2400">
              <a:latin typeface="Times New Roman"/>
              <a:cs typeface="Times New Roman"/>
            </a:endParaRPr>
          </a:p>
          <a:p>
            <a:pPr marL="368300" indent="-355600">
              <a:lnSpc>
                <a:spcPct val="100000"/>
              </a:lnSpc>
              <a:spcBef>
                <a:spcPts val="575"/>
              </a:spcBef>
              <a:buAutoNum type="alphaUcPeriod"/>
              <a:tabLst>
                <a:tab pos="368300" algn="l"/>
              </a:tabLst>
            </a:pP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Non-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Skeletal</a:t>
            </a:r>
            <a:r>
              <a:rPr sz="24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Functions:</a:t>
            </a:r>
            <a:endParaRPr sz="2400">
              <a:latin typeface="Times New Roman"/>
              <a:cs typeface="Times New Roman"/>
            </a:endParaRPr>
          </a:p>
          <a:p>
            <a:pPr marL="367665" indent="-34290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367665" algn="l"/>
              </a:tabLst>
            </a:pPr>
            <a:r>
              <a:rPr sz="2400" b="1" dirty="0">
                <a:latin typeface="Times New Roman"/>
                <a:cs typeface="Times New Roman"/>
              </a:rPr>
              <a:t>Nerve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conduction</a:t>
            </a:r>
            <a:endParaRPr sz="2400">
              <a:latin typeface="Times New Roman"/>
              <a:cs typeface="Times New Roman"/>
            </a:endParaRPr>
          </a:p>
          <a:p>
            <a:pPr marL="767080" marR="7620" lvl="1" indent="-285750">
              <a:lnSpc>
                <a:spcPct val="100000"/>
              </a:lnSpc>
              <a:spcBef>
                <a:spcPts val="605"/>
              </a:spcBef>
              <a:buFont typeface="Arial MT"/>
              <a:buChar char="–"/>
              <a:tabLst>
                <a:tab pos="768350" algn="l"/>
              </a:tabLst>
            </a:pPr>
            <a:r>
              <a:rPr sz="2400" dirty="0">
                <a:solidFill>
                  <a:srgbClr val="34A904"/>
                </a:solidFill>
                <a:latin typeface="Times New Roman"/>
                <a:cs typeface="Times New Roman"/>
              </a:rPr>
              <a:t>1%</a:t>
            </a:r>
            <a:r>
              <a:rPr sz="2400" spc="29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2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body</a:t>
            </a:r>
            <a:r>
              <a:rPr sz="2400" spc="2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calcium</a:t>
            </a:r>
            <a:r>
              <a:rPr sz="2400" spc="2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2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lies</a:t>
            </a:r>
            <a:r>
              <a:rPr sz="2400" spc="3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outside</a:t>
            </a:r>
            <a:r>
              <a:rPr sz="2400" spc="2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3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skeleton</a:t>
            </a:r>
            <a:r>
              <a:rPr sz="2400" spc="2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3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found</a:t>
            </a:r>
            <a:r>
              <a:rPr sz="2400" spc="29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as 	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4A904"/>
                </a:solidFill>
                <a:latin typeface="Times New Roman"/>
                <a:cs typeface="Times New Roman"/>
              </a:rPr>
              <a:t>free</a:t>
            </a:r>
            <a:r>
              <a:rPr sz="2400" spc="-4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4A904"/>
                </a:solidFill>
                <a:latin typeface="Times New Roman"/>
                <a:cs typeface="Times New Roman"/>
              </a:rPr>
              <a:t>ion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bound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serum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proteins.</a:t>
            </a:r>
            <a:endParaRPr sz="2400">
              <a:latin typeface="Times New Roman"/>
              <a:cs typeface="Times New Roman"/>
            </a:endParaRPr>
          </a:p>
          <a:p>
            <a:pPr marL="767080" marR="5080" lvl="1" indent="-285750">
              <a:lnSpc>
                <a:spcPct val="100000"/>
              </a:lnSpc>
              <a:spcBef>
                <a:spcPts val="600"/>
              </a:spcBef>
              <a:buFont typeface="Arial MT"/>
              <a:buChar char="–"/>
              <a:tabLst>
                <a:tab pos="768350" algn="l"/>
                <a:tab pos="1852295" algn="l"/>
                <a:tab pos="2984500" algn="l"/>
                <a:tab pos="3306445" algn="l"/>
                <a:tab pos="3536315" algn="l"/>
                <a:tab pos="4754245" algn="l"/>
                <a:tab pos="5281930" algn="l"/>
                <a:tab pos="6129020" algn="l"/>
                <a:tab pos="7726680" algn="l"/>
              </a:tabLst>
            </a:pPr>
            <a:r>
              <a:rPr sz="2400" spc="-10" dirty="0">
                <a:latin typeface="Times New Roman"/>
                <a:cs typeface="Times New Roman"/>
              </a:rPr>
              <a:t>Ionized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calcium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is</a:t>
            </a:r>
            <a:r>
              <a:rPr sz="2400" dirty="0">
                <a:latin typeface="Times New Roman"/>
                <a:cs typeface="Times New Roman"/>
              </a:rPr>
              <a:t>		</a:t>
            </a:r>
            <a:r>
              <a:rPr sz="2400" spc="-10" dirty="0">
                <a:latin typeface="Times New Roman"/>
                <a:cs typeface="Times New Roman"/>
              </a:rPr>
              <a:t>essential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for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34A904"/>
                </a:solidFill>
                <a:latin typeface="Times New Roman"/>
                <a:cs typeface="Times New Roman"/>
              </a:rPr>
              <a:t>nerve</a:t>
            </a:r>
            <a:r>
              <a:rPr sz="2400" dirty="0">
                <a:solidFill>
                  <a:srgbClr val="34A904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34A904"/>
                </a:solidFill>
                <a:latin typeface="Times New Roman"/>
                <a:cs typeface="Times New Roman"/>
              </a:rPr>
              <a:t>conduction</a:t>
            </a:r>
            <a:r>
              <a:rPr sz="2400" spc="-1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muscle 	</a:t>
            </a:r>
            <a:r>
              <a:rPr sz="2400" dirty="0">
                <a:latin typeface="Times New Roman"/>
                <a:cs typeface="Times New Roman"/>
              </a:rPr>
              <a:t>contraction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cell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signalling.</a:t>
            </a:r>
            <a:endParaRPr sz="2400">
              <a:latin typeface="Times New Roman"/>
              <a:cs typeface="Times New Roman"/>
            </a:endParaRPr>
          </a:p>
          <a:p>
            <a:pPr marL="367665" indent="-342900">
              <a:lnSpc>
                <a:spcPct val="100000"/>
              </a:lnSpc>
              <a:spcBef>
                <a:spcPts val="695"/>
              </a:spcBef>
              <a:buFont typeface="Arial MT"/>
              <a:buChar char="•"/>
              <a:tabLst>
                <a:tab pos="367665" algn="l"/>
              </a:tabLst>
            </a:pPr>
            <a:r>
              <a:rPr sz="2400" b="1" dirty="0">
                <a:latin typeface="Times New Roman"/>
                <a:cs typeface="Times New Roman"/>
              </a:rPr>
              <a:t>Blood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clotting</a:t>
            </a:r>
            <a:endParaRPr sz="2400">
              <a:latin typeface="Times New Roman"/>
              <a:cs typeface="Times New Roman"/>
            </a:endParaRPr>
          </a:p>
          <a:p>
            <a:pPr marL="767715" lvl="1" indent="-285750">
              <a:lnSpc>
                <a:spcPct val="100000"/>
              </a:lnSpc>
              <a:spcBef>
                <a:spcPts val="600"/>
              </a:spcBef>
              <a:buFont typeface="Arial MT"/>
              <a:buChar char="–"/>
              <a:tabLst>
                <a:tab pos="767715" algn="l"/>
                <a:tab pos="2223770" algn="l"/>
              </a:tabLst>
            </a:pPr>
            <a:r>
              <a:rPr sz="2400" dirty="0">
                <a:latin typeface="Times New Roman"/>
                <a:cs typeface="Times New Roman"/>
              </a:rPr>
              <a:t>Calcium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is</a:t>
            </a:r>
            <a:r>
              <a:rPr sz="2400" dirty="0">
                <a:latin typeface="Times New Roman"/>
                <a:cs typeface="Times New Roman"/>
              </a:rPr>
              <a:t>	required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normal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blood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clotting.</a:t>
            </a:r>
            <a:endParaRPr sz="2400">
              <a:latin typeface="Times New Roman"/>
              <a:cs typeface="Times New Roman"/>
            </a:endParaRPr>
          </a:p>
          <a:p>
            <a:pPr marL="481965">
              <a:lnSpc>
                <a:spcPct val="100000"/>
              </a:lnSpc>
              <a:spcBef>
                <a:spcPts val="530"/>
              </a:spcBef>
            </a:pP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Curdling</a:t>
            </a:r>
            <a:r>
              <a:rPr sz="2400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2400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01F5F"/>
                </a:solidFill>
                <a:latin typeface="Calibri"/>
                <a:cs typeface="Calibri"/>
              </a:rPr>
              <a:t>milk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67734" y="6807"/>
            <a:ext cx="136080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latin typeface="Calibri"/>
                <a:cs typeface="Calibri"/>
              </a:rPr>
              <a:t>Calcium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66773"/>
            <a:ext cx="7880350" cy="558800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864485">
              <a:lnSpc>
                <a:spcPct val="100000"/>
              </a:lnSpc>
              <a:spcBef>
                <a:spcPts val="785"/>
              </a:spcBef>
            </a:pPr>
            <a:r>
              <a:rPr sz="2800" b="1" u="sng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Ca</a:t>
            </a:r>
            <a:r>
              <a:rPr sz="2800" b="1" u="sng" spc="-20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sz="2800" b="1" u="sng" spc="-30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P</a:t>
            </a:r>
            <a:r>
              <a:rPr sz="2800" b="1" u="sng" spc="-170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2800" b="1" u="sng" spc="-30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spc="-10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bones:</a:t>
            </a:r>
            <a:endParaRPr sz="28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9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Total</a:t>
            </a:r>
            <a:r>
              <a:rPr sz="2400" spc="-4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mineral</a:t>
            </a:r>
            <a:r>
              <a:rPr sz="2400" spc="-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animal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body</a:t>
            </a:r>
            <a:r>
              <a:rPr sz="2400" dirty="0">
                <a:latin typeface="Wingdings"/>
                <a:cs typeface="Wingdings"/>
              </a:rPr>
              <a:t></a:t>
            </a:r>
            <a:r>
              <a:rPr sz="2400" spc="-25" dirty="0">
                <a:latin typeface="Times New Roman"/>
                <a:cs typeface="Times New Roman"/>
              </a:rPr>
              <a:t> 3%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Out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total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mineral</a:t>
            </a:r>
            <a:r>
              <a:rPr sz="2400" dirty="0">
                <a:latin typeface="Wingdings"/>
                <a:cs typeface="Wingdings"/>
              </a:rPr>
              <a:t>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70%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Ca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&amp;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Majority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 (99%) 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(80%) in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bones (store</a:t>
            </a:r>
            <a:r>
              <a:rPr sz="24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of Ca &amp;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C00000"/>
                </a:solidFill>
                <a:latin typeface="Times New Roman"/>
                <a:cs typeface="Times New Roman"/>
              </a:rPr>
              <a:t>P)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teeth.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bones</a:t>
            </a:r>
            <a:r>
              <a:rPr sz="24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exist</a:t>
            </a:r>
            <a:r>
              <a:rPr sz="24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in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ratio</a:t>
            </a:r>
            <a:r>
              <a:rPr sz="24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of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2: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Moisture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free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bone=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36%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Ca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and</a:t>
            </a:r>
            <a:r>
              <a:rPr sz="2400" spc="-2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17%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30"/>
              </a:spcBef>
              <a:buFont typeface="Arial MT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2482850">
              <a:lnSpc>
                <a:spcPct val="100000"/>
              </a:lnSpc>
            </a:pPr>
            <a:r>
              <a:rPr sz="2800" b="1" u="sng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Ca</a:t>
            </a:r>
            <a:r>
              <a:rPr sz="2800" b="1" u="sng" spc="-5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sz="2800" b="1" u="sng" spc="-10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P</a:t>
            </a:r>
            <a:r>
              <a:rPr sz="2800" b="1" u="sng" spc="-160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level</a:t>
            </a:r>
            <a:r>
              <a:rPr sz="2800" b="1" u="sng" spc="-35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2800" b="1" u="sng" spc="-5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sng" spc="-10" dirty="0">
                <a:solidFill>
                  <a:srgbClr val="009242"/>
                </a:solidFill>
                <a:uFill>
                  <a:solidFill>
                    <a:srgbClr val="009242"/>
                  </a:solidFill>
                </a:uFill>
                <a:latin typeface="Times New Roman"/>
                <a:cs typeface="Times New Roman"/>
              </a:rPr>
              <a:t>blood:</a:t>
            </a:r>
            <a:endParaRPr sz="28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dirty="0">
                <a:latin typeface="Times New Roman"/>
                <a:cs typeface="Times New Roman"/>
              </a:rPr>
              <a:t>Blood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Ca:</a:t>
            </a:r>
            <a:r>
              <a:rPr sz="2800" spc="-20" dirty="0">
                <a:latin typeface="Times New Roman"/>
                <a:cs typeface="Times New Roman"/>
              </a:rPr>
              <a:t> 9-</a:t>
            </a:r>
            <a:r>
              <a:rPr sz="2800" dirty="0">
                <a:latin typeface="Times New Roman"/>
                <a:cs typeface="Times New Roman"/>
              </a:rPr>
              <a:t>12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mg/dl</a:t>
            </a:r>
            <a:endParaRPr sz="28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595"/>
              </a:spcBef>
            </a:pPr>
            <a:r>
              <a:rPr sz="2400" dirty="0">
                <a:solidFill>
                  <a:srgbClr val="C00000"/>
                </a:solidFill>
                <a:latin typeface="Arial MT"/>
                <a:cs typeface="Arial MT"/>
              </a:rPr>
              <a:t>–</a:t>
            </a:r>
            <a:r>
              <a:rPr sz="2400" spc="250" dirty="0">
                <a:solidFill>
                  <a:srgbClr val="C0000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Laying</a:t>
            </a:r>
            <a:r>
              <a:rPr sz="2400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hens: 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30-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40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mg/dl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55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dirty="0">
                <a:latin typeface="Times New Roman"/>
                <a:cs typeface="Times New Roman"/>
              </a:rPr>
              <a:t>Plasma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P: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4-</a:t>
            </a:r>
            <a:r>
              <a:rPr sz="2800" spc="-10" dirty="0">
                <a:latin typeface="Times New Roman"/>
                <a:cs typeface="Times New Roman"/>
              </a:rPr>
              <a:t>9mg/dl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38369" y="6807"/>
            <a:ext cx="382460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000000"/>
                </a:solidFill>
                <a:latin typeface="Calibri"/>
                <a:cs typeface="Calibri"/>
              </a:rPr>
              <a:t>Calcium</a:t>
            </a:r>
            <a:r>
              <a:rPr sz="3200" b="1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00"/>
                </a:solidFill>
                <a:latin typeface="Calibri"/>
                <a:cs typeface="Calibri"/>
              </a:rPr>
              <a:t>&amp;</a:t>
            </a:r>
            <a:r>
              <a:rPr sz="3200" b="1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00"/>
                </a:solidFill>
                <a:latin typeface="Calibri"/>
                <a:cs typeface="Calibri"/>
              </a:rPr>
              <a:t>Phosphorus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50430" y="2438400"/>
            <a:ext cx="1537970" cy="4267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697128"/>
            <a:ext cx="8118475" cy="446405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dirty="0">
                <a:solidFill>
                  <a:srgbClr val="6F2F9F"/>
                </a:solidFill>
                <a:latin typeface="Times New Roman"/>
                <a:cs typeface="Times New Roman"/>
              </a:rPr>
              <a:t>Functions</a:t>
            </a:r>
            <a:r>
              <a:rPr sz="2800" b="1" spc="-5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F2F9F"/>
                </a:solidFill>
                <a:latin typeface="Times New Roman"/>
                <a:cs typeface="Times New Roman"/>
              </a:rPr>
              <a:t>of</a:t>
            </a:r>
            <a:r>
              <a:rPr sz="2800" b="1" spc="-5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Phosphorus:</a:t>
            </a:r>
            <a:endParaRPr sz="28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dirty="0">
                <a:latin typeface="Times New Roman"/>
                <a:cs typeface="Times New Roman"/>
              </a:rPr>
              <a:t>Occurs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close</a:t>
            </a:r>
            <a:r>
              <a:rPr sz="2800" spc="-2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association</a:t>
            </a:r>
            <a:r>
              <a:rPr sz="2800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with</a:t>
            </a:r>
            <a:r>
              <a:rPr sz="28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calcium</a:t>
            </a:r>
            <a:r>
              <a:rPr sz="2800" spc="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bone.</a:t>
            </a:r>
            <a:endParaRPr sz="28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Energy</a:t>
            </a:r>
            <a:r>
              <a:rPr sz="2800" spc="-9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metabolism</a:t>
            </a:r>
            <a:r>
              <a:rPr sz="2800" spc="-8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(ATP)</a:t>
            </a:r>
            <a:endParaRPr sz="2800">
              <a:latin typeface="Times New Roman"/>
              <a:cs typeface="Times New Roman"/>
            </a:endParaRPr>
          </a:p>
          <a:p>
            <a:pPr marL="355600" marR="40513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  <a:tab pos="4779010" algn="l"/>
              </a:tabLst>
            </a:pP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Component</a:t>
            </a:r>
            <a:r>
              <a:rPr sz="28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of</a:t>
            </a:r>
            <a:r>
              <a:rPr sz="2800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C00000"/>
                </a:solidFill>
                <a:latin typeface="Times New Roman"/>
                <a:cs typeface="Times New Roman"/>
              </a:rPr>
              <a:t>phospholipids-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	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constituent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cell </a:t>
            </a:r>
            <a:r>
              <a:rPr sz="2800" spc="-10" dirty="0">
                <a:latin typeface="Times New Roman"/>
                <a:cs typeface="Times New Roman"/>
              </a:rPr>
              <a:t>membranes.</a:t>
            </a:r>
            <a:endParaRPr sz="28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Constituent</a:t>
            </a:r>
            <a:r>
              <a:rPr sz="2800" spc="-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of</a:t>
            </a:r>
            <a:r>
              <a:rPr sz="2800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RNA</a:t>
            </a:r>
            <a:r>
              <a:rPr sz="2800" spc="-1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and</a:t>
            </a:r>
            <a:r>
              <a:rPr sz="28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spc="-20" dirty="0">
                <a:solidFill>
                  <a:srgbClr val="C00000"/>
                </a:solidFill>
                <a:latin typeface="Times New Roman"/>
                <a:cs typeface="Times New Roman"/>
              </a:rPr>
              <a:t>DNA</a:t>
            </a:r>
            <a:r>
              <a:rPr sz="2800" spc="-20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key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role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metabolic</a:t>
            </a:r>
            <a:r>
              <a:rPr sz="2800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reaction</a:t>
            </a:r>
            <a:r>
              <a:rPr sz="28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of</a:t>
            </a:r>
            <a:r>
              <a:rPr sz="2800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carbohydrate,</a:t>
            </a:r>
            <a:r>
              <a:rPr sz="28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C00000"/>
                </a:solidFill>
                <a:latin typeface="Times New Roman"/>
                <a:cs typeface="Times New Roman"/>
              </a:rPr>
              <a:t>protein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and</a:t>
            </a:r>
            <a:r>
              <a:rPr sz="2800" spc="-7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lipids</a:t>
            </a:r>
            <a:r>
              <a:rPr sz="2800" spc="-7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(phosphorylated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intermediate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compounds).</a:t>
            </a:r>
            <a:endParaRPr sz="28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dirty="0">
                <a:latin typeface="Times New Roman"/>
                <a:cs typeface="Times New Roman"/>
              </a:rPr>
              <a:t>component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many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enzyme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systems.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37026" y="6807"/>
            <a:ext cx="20231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latin typeface="Calibri"/>
                <a:cs typeface="Calibri"/>
              </a:rPr>
              <a:t>Phosphorus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5290" y="758190"/>
            <a:ext cx="8347709" cy="466534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9292" y="925728"/>
            <a:ext cx="4420235" cy="200088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Font typeface="Arial MT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Blood</a:t>
            </a:r>
            <a:r>
              <a:rPr sz="2800" spc="-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cells</a:t>
            </a:r>
            <a:r>
              <a:rPr sz="28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are</a:t>
            </a:r>
            <a:r>
              <a:rPr sz="2800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devoid</a:t>
            </a:r>
            <a:r>
              <a:rPr sz="28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of</a:t>
            </a:r>
            <a:r>
              <a:rPr sz="2800" spc="-25" dirty="0">
                <a:solidFill>
                  <a:srgbClr val="C00000"/>
                </a:solidFill>
                <a:latin typeface="Times New Roman"/>
                <a:cs typeface="Times New Roman"/>
              </a:rPr>
              <a:t> Ca</a:t>
            </a:r>
            <a:endParaRPr sz="28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Blood</a:t>
            </a:r>
            <a:r>
              <a:rPr sz="2800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Ca:</a:t>
            </a:r>
            <a:r>
              <a:rPr sz="2800" spc="-2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C00000"/>
                </a:solidFill>
                <a:latin typeface="Times New Roman"/>
                <a:cs typeface="Times New Roman"/>
              </a:rPr>
              <a:t>9-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12</a:t>
            </a:r>
            <a:r>
              <a:rPr sz="2800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spc="-20" dirty="0">
                <a:solidFill>
                  <a:srgbClr val="C00000"/>
                </a:solidFill>
                <a:latin typeface="Times New Roman"/>
                <a:cs typeface="Times New Roman"/>
              </a:rPr>
              <a:t>mg/dl</a:t>
            </a:r>
            <a:endParaRPr sz="28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595"/>
              </a:spcBef>
            </a:pPr>
            <a:r>
              <a:rPr sz="2400" dirty="0">
                <a:solidFill>
                  <a:srgbClr val="C00000"/>
                </a:solidFill>
                <a:latin typeface="Arial MT"/>
                <a:cs typeface="Arial MT"/>
              </a:rPr>
              <a:t>–</a:t>
            </a:r>
            <a:r>
              <a:rPr sz="2400" spc="250" dirty="0">
                <a:solidFill>
                  <a:srgbClr val="C00000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Laying</a:t>
            </a:r>
            <a:r>
              <a:rPr sz="2400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hens: 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30-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40</a:t>
            </a:r>
            <a:r>
              <a:rPr sz="2400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Times New Roman"/>
                <a:cs typeface="Times New Roman"/>
              </a:rPr>
              <a:t>mg/dl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55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Plasma</a:t>
            </a:r>
            <a:r>
              <a:rPr sz="2800" spc="-2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P:</a:t>
            </a:r>
            <a:r>
              <a:rPr sz="2800" spc="-10" dirty="0">
                <a:solidFill>
                  <a:srgbClr val="C00000"/>
                </a:solidFill>
                <a:latin typeface="Times New Roman"/>
                <a:cs typeface="Times New Roman"/>
              </a:rPr>
              <a:t> 4-9mg/dl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38369" y="6807"/>
            <a:ext cx="382460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000000"/>
                </a:solidFill>
                <a:latin typeface="Calibri"/>
                <a:cs typeface="Calibri"/>
              </a:rPr>
              <a:t>Calcium</a:t>
            </a:r>
            <a:r>
              <a:rPr sz="3200" b="1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00"/>
                </a:solidFill>
                <a:latin typeface="Calibri"/>
                <a:cs typeface="Calibri"/>
              </a:rPr>
              <a:t>&amp;</a:t>
            </a:r>
            <a:r>
              <a:rPr sz="3200" b="1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00"/>
                </a:solidFill>
                <a:latin typeface="Calibri"/>
                <a:cs typeface="Calibri"/>
              </a:rPr>
              <a:t>Phosphorus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1741" rIns="0" bIns="0" rtlCol="0">
            <a:spAutoFit/>
          </a:bodyPr>
          <a:lstStyle/>
          <a:p>
            <a:pPr marL="1779905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Calibri"/>
                <a:cs typeface="Calibri"/>
              </a:rPr>
              <a:t>Metabolism</a:t>
            </a:r>
            <a:r>
              <a:rPr sz="3200" b="1" spc="-12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of</a:t>
            </a:r>
            <a:r>
              <a:rPr sz="3200" b="1" spc="-13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Calcium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681" y="2456179"/>
            <a:ext cx="202692" cy="19913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681" y="2898139"/>
            <a:ext cx="202692" cy="19913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02132" y="1208913"/>
            <a:ext cx="7959090" cy="2689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Calcium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absorbed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active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process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small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intestine </a:t>
            </a:r>
            <a:r>
              <a:rPr sz="2400" dirty="0">
                <a:latin typeface="Times New Roman"/>
                <a:cs typeface="Times New Roman"/>
              </a:rPr>
              <a:t>under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control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two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hormones: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2400">
              <a:latin typeface="Times New Roman"/>
              <a:cs typeface="Times New Roman"/>
            </a:endParaRPr>
          </a:p>
          <a:p>
            <a:pPr marL="8128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Parathyroid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hormone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spc="-10" dirty="0">
                <a:solidFill>
                  <a:srgbClr val="34A904"/>
                </a:solidFill>
                <a:latin typeface="Times New Roman"/>
                <a:cs typeface="Times New Roman"/>
              </a:rPr>
              <a:t>PTH</a:t>
            </a:r>
            <a:r>
              <a:rPr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915035" marR="618490" indent="-102870">
              <a:lnSpc>
                <a:spcPct val="100000"/>
              </a:lnSpc>
              <a:spcBef>
                <a:spcPts val="605"/>
              </a:spcBef>
              <a:tabLst>
                <a:tab pos="3658235" algn="l"/>
                <a:tab pos="4572635" algn="l"/>
                <a:tab pos="5487670" algn="l"/>
                <a:tab pos="6402070" algn="l"/>
              </a:tabLst>
            </a:pPr>
            <a:r>
              <a:rPr sz="2400" dirty="0">
                <a:solidFill>
                  <a:srgbClr val="34A904"/>
                </a:solidFill>
                <a:latin typeface="Times New Roman"/>
                <a:cs typeface="Times New Roman"/>
              </a:rPr>
              <a:t>1,25</a:t>
            </a:r>
            <a:r>
              <a:rPr sz="2400" spc="-30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dihydroxy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cholecalciferol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4A904"/>
                </a:solidFill>
                <a:latin typeface="Times New Roman"/>
                <a:cs typeface="Times New Roman"/>
              </a:rPr>
              <a:t>calcitriol-</a:t>
            </a:r>
            <a:r>
              <a:rPr sz="2400" spc="-55" dirty="0">
                <a:solidFill>
                  <a:srgbClr val="34A904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34A904"/>
                </a:solidFill>
                <a:latin typeface="Times New Roman"/>
                <a:cs typeface="Times New Roman"/>
              </a:rPr>
              <a:t>t</a:t>
            </a:r>
            <a:r>
              <a:rPr sz="2400" spc="-25" dirty="0">
                <a:latin typeface="Times New Roman"/>
                <a:cs typeface="Times New Roman"/>
              </a:rPr>
              <a:t>he </a:t>
            </a:r>
            <a:r>
              <a:rPr sz="2400" spc="-10" dirty="0">
                <a:latin typeface="Times New Roman"/>
                <a:cs typeface="Times New Roman"/>
              </a:rPr>
              <a:t>physiologically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active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form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of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vitamin </a:t>
            </a:r>
            <a:r>
              <a:rPr sz="2400" spc="-25" dirty="0">
                <a:latin typeface="Times New Roman"/>
                <a:cs typeface="Times New Roman"/>
              </a:rPr>
              <a:t>D3,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132" y="4293489"/>
            <a:ext cx="12318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0" dirty="0">
                <a:latin typeface="Arial MT"/>
                <a:cs typeface="Arial MT"/>
              </a:rPr>
              <a:t>•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032" y="4308728"/>
            <a:ext cx="12503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latin typeface="Arial MT"/>
                <a:cs typeface="Arial MT"/>
              </a:rPr>
              <a:t>Calcitonin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90520" y="4333697"/>
            <a:ext cx="58140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Calcitonin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inhibits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activity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of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osteoclasts,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resulting </a:t>
            </a:r>
            <a:r>
              <a:rPr sz="2000" spc="-25" dirty="0">
                <a:latin typeface="Arial MT"/>
                <a:cs typeface="Arial MT"/>
              </a:rPr>
              <a:t>in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5032" y="4644009"/>
            <a:ext cx="703135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decreased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bone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resorption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(and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decreased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plasma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Ca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levels).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040830" y="4352230"/>
            <a:ext cx="746125" cy="347345"/>
            <a:chOff x="2040830" y="4352230"/>
            <a:chExt cx="746125" cy="347345"/>
          </a:xfrm>
        </p:grpSpPr>
        <p:sp>
          <p:nvSpPr>
            <p:cNvPr id="11" name="object 11"/>
            <p:cNvSpPr/>
            <p:nvPr/>
          </p:nvSpPr>
          <p:spPr>
            <a:xfrm>
              <a:off x="2053589" y="4364989"/>
              <a:ext cx="720090" cy="321310"/>
            </a:xfrm>
            <a:custGeom>
              <a:avLst/>
              <a:gdLst/>
              <a:ahLst/>
              <a:cxnLst/>
              <a:rect l="l" t="t" r="r" b="b"/>
              <a:pathLst>
                <a:path w="720089" h="321310">
                  <a:moveTo>
                    <a:pt x="560070" y="0"/>
                  </a:moveTo>
                  <a:lnTo>
                    <a:pt x="560070" y="81280"/>
                  </a:lnTo>
                  <a:lnTo>
                    <a:pt x="0" y="81280"/>
                  </a:lnTo>
                  <a:lnTo>
                    <a:pt x="0" y="241300"/>
                  </a:lnTo>
                  <a:lnTo>
                    <a:pt x="560070" y="241300"/>
                  </a:lnTo>
                  <a:lnTo>
                    <a:pt x="560070" y="321310"/>
                  </a:lnTo>
                  <a:lnTo>
                    <a:pt x="720090" y="161290"/>
                  </a:lnTo>
                  <a:lnTo>
                    <a:pt x="560070" y="0"/>
                  </a:lnTo>
                  <a:close/>
                </a:path>
              </a:pathLst>
            </a:custGeom>
            <a:solidFill>
              <a:srgbClr val="34A90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053589" y="4364989"/>
              <a:ext cx="720090" cy="321310"/>
            </a:xfrm>
            <a:custGeom>
              <a:avLst/>
              <a:gdLst/>
              <a:ahLst/>
              <a:cxnLst/>
              <a:rect l="l" t="t" r="r" b="b"/>
              <a:pathLst>
                <a:path w="720089" h="321310">
                  <a:moveTo>
                    <a:pt x="0" y="81280"/>
                  </a:moveTo>
                  <a:lnTo>
                    <a:pt x="560070" y="81280"/>
                  </a:lnTo>
                  <a:lnTo>
                    <a:pt x="560070" y="0"/>
                  </a:lnTo>
                  <a:lnTo>
                    <a:pt x="720090" y="161290"/>
                  </a:lnTo>
                  <a:lnTo>
                    <a:pt x="560070" y="321310"/>
                  </a:lnTo>
                  <a:lnTo>
                    <a:pt x="560070" y="241300"/>
                  </a:lnTo>
                  <a:lnTo>
                    <a:pt x="0" y="241300"/>
                  </a:lnTo>
                  <a:lnTo>
                    <a:pt x="0" y="81280"/>
                  </a:lnTo>
                  <a:close/>
                </a:path>
              </a:pathLst>
            </a:custGeom>
            <a:ln w="25518">
              <a:solidFill>
                <a:srgbClr val="87A2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040826" y="4352238"/>
              <a:ext cx="746125" cy="347345"/>
            </a:xfrm>
            <a:custGeom>
              <a:avLst/>
              <a:gdLst/>
              <a:ahLst/>
              <a:cxnLst/>
              <a:rect l="l" t="t" r="r" b="b"/>
              <a:pathLst>
                <a:path w="746125" h="347345">
                  <a:moveTo>
                    <a:pt x="25514" y="12750"/>
                  </a:moveTo>
                  <a:lnTo>
                    <a:pt x="21780" y="3733"/>
                  </a:lnTo>
                  <a:lnTo>
                    <a:pt x="12763" y="0"/>
                  </a:lnTo>
                  <a:lnTo>
                    <a:pt x="3733" y="3733"/>
                  </a:lnTo>
                  <a:lnTo>
                    <a:pt x="0" y="12750"/>
                  </a:lnTo>
                  <a:lnTo>
                    <a:pt x="3733" y="21780"/>
                  </a:lnTo>
                  <a:lnTo>
                    <a:pt x="12763" y="25514"/>
                  </a:lnTo>
                  <a:lnTo>
                    <a:pt x="21780" y="21780"/>
                  </a:lnTo>
                  <a:lnTo>
                    <a:pt x="25514" y="12750"/>
                  </a:lnTo>
                  <a:close/>
                </a:path>
                <a:path w="746125" h="347345">
                  <a:moveTo>
                    <a:pt x="745604" y="334060"/>
                  </a:moveTo>
                  <a:lnTo>
                    <a:pt x="741870" y="325043"/>
                  </a:lnTo>
                  <a:lnTo>
                    <a:pt x="732853" y="321310"/>
                  </a:lnTo>
                  <a:lnTo>
                    <a:pt x="723823" y="325043"/>
                  </a:lnTo>
                  <a:lnTo>
                    <a:pt x="720090" y="334060"/>
                  </a:lnTo>
                  <a:lnTo>
                    <a:pt x="723823" y="343090"/>
                  </a:lnTo>
                  <a:lnTo>
                    <a:pt x="732853" y="346824"/>
                  </a:lnTo>
                  <a:lnTo>
                    <a:pt x="741870" y="343090"/>
                  </a:lnTo>
                  <a:lnTo>
                    <a:pt x="745604" y="334060"/>
                  </a:lnTo>
                  <a:close/>
                </a:path>
              </a:pathLst>
            </a:custGeom>
            <a:solidFill>
              <a:srgbClr val="87A2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4894" y="284225"/>
            <a:ext cx="66789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822825" algn="l"/>
              </a:tabLst>
            </a:pPr>
            <a:r>
              <a:rPr sz="2800" b="1" spc="-10" dirty="0">
                <a:latin typeface="Calibri"/>
                <a:cs typeface="Calibri"/>
              </a:rPr>
              <a:t>Hormonal</a:t>
            </a:r>
            <a:r>
              <a:rPr sz="2800" b="1" spc="-9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regulation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of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calcium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homeostasis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20337" y="1214121"/>
            <a:ext cx="8593455" cy="5515610"/>
            <a:chOff x="220337" y="1214121"/>
            <a:chExt cx="8593455" cy="551561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0337" y="1371755"/>
              <a:ext cx="8593156" cy="535745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826769" y="1233169"/>
              <a:ext cx="1224280" cy="610870"/>
            </a:xfrm>
            <a:custGeom>
              <a:avLst/>
              <a:gdLst/>
              <a:ahLst/>
              <a:cxnLst/>
              <a:rect l="l" t="t" r="r" b="b"/>
              <a:pathLst>
                <a:path w="1224280" h="610869">
                  <a:moveTo>
                    <a:pt x="612140" y="0"/>
                  </a:moveTo>
                  <a:lnTo>
                    <a:pt x="676148" y="1524"/>
                  </a:lnTo>
                  <a:lnTo>
                    <a:pt x="737997" y="5968"/>
                  </a:lnTo>
                  <a:lnTo>
                    <a:pt x="797433" y="13334"/>
                  </a:lnTo>
                  <a:lnTo>
                    <a:pt x="854075" y="23367"/>
                  </a:lnTo>
                  <a:lnTo>
                    <a:pt x="907796" y="35940"/>
                  </a:lnTo>
                  <a:lnTo>
                    <a:pt x="958215" y="50926"/>
                  </a:lnTo>
                  <a:lnTo>
                    <a:pt x="1005078" y="68325"/>
                  </a:lnTo>
                  <a:lnTo>
                    <a:pt x="1048257" y="87756"/>
                  </a:lnTo>
                  <a:lnTo>
                    <a:pt x="1087247" y="109346"/>
                  </a:lnTo>
                  <a:lnTo>
                    <a:pt x="1122045" y="132714"/>
                  </a:lnTo>
                  <a:lnTo>
                    <a:pt x="1152144" y="157987"/>
                  </a:lnTo>
                  <a:lnTo>
                    <a:pt x="1197483" y="213232"/>
                  </a:lnTo>
                  <a:lnTo>
                    <a:pt x="1221232" y="273938"/>
                  </a:lnTo>
                  <a:lnTo>
                    <a:pt x="1224280" y="306069"/>
                  </a:lnTo>
                  <a:lnTo>
                    <a:pt x="1221232" y="337946"/>
                  </a:lnTo>
                  <a:lnTo>
                    <a:pt x="1197483" y="398271"/>
                  </a:lnTo>
                  <a:lnTo>
                    <a:pt x="1152144" y="453263"/>
                  </a:lnTo>
                  <a:lnTo>
                    <a:pt x="1122045" y="478408"/>
                  </a:lnTo>
                  <a:lnTo>
                    <a:pt x="1087247" y="501776"/>
                  </a:lnTo>
                  <a:lnTo>
                    <a:pt x="1048257" y="523239"/>
                  </a:lnTo>
                  <a:lnTo>
                    <a:pt x="1005078" y="542670"/>
                  </a:lnTo>
                  <a:lnTo>
                    <a:pt x="958215" y="559942"/>
                  </a:lnTo>
                  <a:lnTo>
                    <a:pt x="907796" y="574928"/>
                  </a:lnTo>
                  <a:lnTo>
                    <a:pt x="854075" y="587501"/>
                  </a:lnTo>
                  <a:lnTo>
                    <a:pt x="797433" y="597534"/>
                  </a:lnTo>
                  <a:lnTo>
                    <a:pt x="737997" y="604901"/>
                  </a:lnTo>
                  <a:lnTo>
                    <a:pt x="676148" y="609345"/>
                  </a:lnTo>
                  <a:lnTo>
                    <a:pt x="612140" y="610869"/>
                  </a:lnTo>
                  <a:lnTo>
                    <a:pt x="548132" y="609345"/>
                  </a:lnTo>
                  <a:lnTo>
                    <a:pt x="486283" y="604901"/>
                  </a:lnTo>
                  <a:lnTo>
                    <a:pt x="426897" y="597534"/>
                  </a:lnTo>
                  <a:lnTo>
                    <a:pt x="370217" y="587501"/>
                  </a:lnTo>
                  <a:lnTo>
                    <a:pt x="316534" y="574928"/>
                  </a:lnTo>
                  <a:lnTo>
                    <a:pt x="266090" y="559942"/>
                  </a:lnTo>
                  <a:lnTo>
                    <a:pt x="219176" y="542670"/>
                  </a:lnTo>
                  <a:lnTo>
                    <a:pt x="176047" y="523239"/>
                  </a:lnTo>
                  <a:lnTo>
                    <a:pt x="136994" y="501776"/>
                  </a:lnTo>
                  <a:lnTo>
                    <a:pt x="102260" y="478408"/>
                  </a:lnTo>
                  <a:lnTo>
                    <a:pt x="72136" y="453263"/>
                  </a:lnTo>
                  <a:lnTo>
                    <a:pt x="26784" y="398271"/>
                  </a:lnTo>
                  <a:lnTo>
                    <a:pt x="3060" y="337946"/>
                  </a:lnTo>
                  <a:lnTo>
                    <a:pt x="0" y="306069"/>
                  </a:lnTo>
                  <a:lnTo>
                    <a:pt x="3060" y="273938"/>
                  </a:lnTo>
                  <a:lnTo>
                    <a:pt x="26784" y="213232"/>
                  </a:lnTo>
                  <a:lnTo>
                    <a:pt x="72136" y="157987"/>
                  </a:lnTo>
                  <a:lnTo>
                    <a:pt x="102260" y="132714"/>
                  </a:lnTo>
                  <a:lnTo>
                    <a:pt x="136994" y="109346"/>
                  </a:lnTo>
                  <a:lnTo>
                    <a:pt x="176047" y="87756"/>
                  </a:lnTo>
                  <a:lnTo>
                    <a:pt x="219176" y="68325"/>
                  </a:lnTo>
                  <a:lnTo>
                    <a:pt x="266090" y="50926"/>
                  </a:lnTo>
                  <a:lnTo>
                    <a:pt x="316534" y="35940"/>
                  </a:lnTo>
                  <a:lnTo>
                    <a:pt x="370217" y="23367"/>
                  </a:lnTo>
                  <a:lnTo>
                    <a:pt x="426897" y="13334"/>
                  </a:lnTo>
                  <a:lnTo>
                    <a:pt x="486283" y="5968"/>
                  </a:lnTo>
                  <a:lnTo>
                    <a:pt x="548132" y="1524"/>
                  </a:lnTo>
                  <a:lnTo>
                    <a:pt x="612140" y="0"/>
                  </a:lnTo>
                  <a:close/>
                </a:path>
              </a:pathLst>
            </a:custGeom>
            <a:ln w="38097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07720" y="1214132"/>
              <a:ext cx="1262380" cy="650240"/>
            </a:xfrm>
            <a:custGeom>
              <a:avLst/>
              <a:gdLst/>
              <a:ahLst/>
              <a:cxnLst/>
              <a:rect l="l" t="t" r="r" b="b"/>
              <a:pathLst>
                <a:path w="1262380" h="650239">
                  <a:moveTo>
                    <a:pt x="38087" y="19037"/>
                  </a:moveTo>
                  <a:lnTo>
                    <a:pt x="32512" y="5575"/>
                  </a:lnTo>
                  <a:lnTo>
                    <a:pt x="19037" y="0"/>
                  </a:lnTo>
                  <a:lnTo>
                    <a:pt x="5575" y="5575"/>
                  </a:lnTo>
                  <a:lnTo>
                    <a:pt x="0" y="19037"/>
                  </a:lnTo>
                  <a:lnTo>
                    <a:pt x="5575" y="32512"/>
                  </a:lnTo>
                  <a:lnTo>
                    <a:pt x="19037" y="38087"/>
                  </a:lnTo>
                  <a:lnTo>
                    <a:pt x="32512" y="32512"/>
                  </a:lnTo>
                  <a:lnTo>
                    <a:pt x="38087" y="19037"/>
                  </a:lnTo>
                  <a:close/>
                </a:path>
                <a:path w="1262380" h="650239">
                  <a:moveTo>
                    <a:pt x="1262367" y="631177"/>
                  </a:moveTo>
                  <a:lnTo>
                    <a:pt x="1256792" y="617715"/>
                  </a:lnTo>
                  <a:lnTo>
                    <a:pt x="1243330" y="612140"/>
                  </a:lnTo>
                  <a:lnTo>
                    <a:pt x="1229855" y="617715"/>
                  </a:lnTo>
                  <a:lnTo>
                    <a:pt x="1224280" y="631177"/>
                  </a:lnTo>
                  <a:lnTo>
                    <a:pt x="1229855" y="644652"/>
                  </a:lnTo>
                  <a:lnTo>
                    <a:pt x="1243330" y="650227"/>
                  </a:lnTo>
                  <a:lnTo>
                    <a:pt x="1256792" y="644652"/>
                  </a:lnTo>
                  <a:lnTo>
                    <a:pt x="1262367" y="631177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59880" y="1250949"/>
              <a:ext cx="1296670" cy="593090"/>
            </a:xfrm>
            <a:custGeom>
              <a:avLst/>
              <a:gdLst/>
              <a:ahLst/>
              <a:cxnLst/>
              <a:rect l="l" t="t" r="r" b="b"/>
              <a:pathLst>
                <a:path w="1296670" h="593089">
                  <a:moveTo>
                    <a:pt x="647700" y="0"/>
                  </a:moveTo>
                  <a:lnTo>
                    <a:pt x="711580" y="1270"/>
                  </a:lnTo>
                  <a:lnTo>
                    <a:pt x="773429" y="5207"/>
                  </a:lnTo>
                  <a:lnTo>
                    <a:pt x="832993" y="11557"/>
                  </a:lnTo>
                  <a:lnTo>
                    <a:pt x="890143" y="20192"/>
                  </a:lnTo>
                  <a:lnTo>
                    <a:pt x="944499" y="30987"/>
                  </a:lnTo>
                  <a:lnTo>
                    <a:pt x="995806" y="44069"/>
                  </a:lnTo>
                  <a:lnTo>
                    <a:pt x="1044067" y="59054"/>
                  </a:lnTo>
                  <a:lnTo>
                    <a:pt x="1088771" y="75946"/>
                  </a:lnTo>
                  <a:lnTo>
                    <a:pt x="1129919" y="94614"/>
                  </a:lnTo>
                  <a:lnTo>
                    <a:pt x="1167002" y="115062"/>
                  </a:lnTo>
                  <a:lnTo>
                    <a:pt x="1200023" y="137033"/>
                  </a:lnTo>
                  <a:lnTo>
                    <a:pt x="1252347" y="185292"/>
                  </a:lnTo>
                  <a:lnTo>
                    <a:pt x="1285240" y="238505"/>
                  </a:lnTo>
                  <a:lnTo>
                    <a:pt x="1296670" y="295910"/>
                  </a:lnTo>
                  <a:lnTo>
                    <a:pt x="1293749" y="325247"/>
                  </a:lnTo>
                  <a:lnTo>
                    <a:pt x="1271397" y="381000"/>
                  </a:lnTo>
                  <a:lnTo>
                    <a:pt x="1228471" y="432180"/>
                  </a:lnTo>
                  <a:lnTo>
                    <a:pt x="1167002" y="477774"/>
                  </a:lnTo>
                  <a:lnTo>
                    <a:pt x="1129919" y="498221"/>
                  </a:lnTo>
                  <a:lnTo>
                    <a:pt x="1088771" y="517016"/>
                  </a:lnTo>
                  <a:lnTo>
                    <a:pt x="1044067" y="533908"/>
                  </a:lnTo>
                  <a:lnTo>
                    <a:pt x="995806" y="549021"/>
                  </a:lnTo>
                  <a:lnTo>
                    <a:pt x="944499" y="561975"/>
                  </a:lnTo>
                  <a:lnTo>
                    <a:pt x="890143" y="572897"/>
                  </a:lnTo>
                  <a:lnTo>
                    <a:pt x="832993" y="581533"/>
                  </a:lnTo>
                  <a:lnTo>
                    <a:pt x="773429" y="587883"/>
                  </a:lnTo>
                  <a:lnTo>
                    <a:pt x="711580" y="591820"/>
                  </a:lnTo>
                  <a:lnTo>
                    <a:pt x="647700" y="593089"/>
                  </a:lnTo>
                  <a:lnTo>
                    <a:pt x="583819" y="591820"/>
                  </a:lnTo>
                  <a:lnTo>
                    <a:pt x="522097" y="587883"/>
                  </a:lnTo>
                  <a:lnTo>
                    <a:pt x="462534" y="581533"/>
                  </a:lnTo>
                  <a:lnTo>
                    <a:pt x="405511" y="572897"/>
                  </a:lnTo>
                  <a:lnTo>
                    <a:pt x="351154" y="561975"/>
                  </a:lnTo>
                  <a:lnTo>
                    <a:pt x="299847" y="549021"/>
                  </a:lnTo>
                  <a:lnTo>
                    <a:pt x="251841" y="533908"/>
                  </a:lnTo>
                  <a:lnTo>
                    <a:pt x="207137" y="517016"/>
                  </a:lnTo>
                  <a:lnTo>
                    <a:pt x="166243" y="498221"/>
                  </a:lnTo>
                  <a:lnTo>
                    <a:pt x="129159" y="477774"/>
                  </a:lnTo>
                  <a:lnTo>
                    <a:pt x="96393" y="455675"/>
                  </a:lnTo>
                  <a:lnTo>
                    <a:pt x="44069" y="407288"/>
                  </a:lnTo>
                  <a:lnTo>
                    <a:pt x="11302" y="353695"/>
                  </a:lnTo>
                  <a:lnTo>
                    <a:pt x="0" y="295910"/>
                  </a:lnTo>
                  <a:lnTo>
                    <a:pt x="2921" y="266700"/>
                  </a:lnTo>
                  <a:lnTo>
                    <a:pt x="25146" y="211327"/>
                  </a:lnTo>
                  <a:lnTo>
                    <a:pt x="67945" y="160527"/>
                  </a:lnTo>
                  <a:lnTo>
                    <a:pt x="129159" y="115062"/>
                  </a:lnTo>
                  <a:lnTo>
                    <a:pt x="166243" y="94614"/>
                  </a:lnTo>
                  <a:lnTo>
                    <a:pt x="207137" y="75946"/>
                  </a:lnTo>
                  <a:lnTo>
                    <a:pt x="251841" y="59054"/>
                  </a:lnTo>
                  <a:lnTo>
                    <a:pt x="299847" y="44069"/>
                  </a:lnTo>
                  <a:lnTo>
                    <a:pt x="351154" y="30987"/>
                  </a:lnTo>
                  <a:lnTo>
                    <a:pt x="405511" y="20192"/>
                  </a:lnTo>
                  <a:lnTo>
                    <a:pt x="462534" y="11557"/>
                  </a:lnTo>
                  <a:lnTo>
                    <a:pt x="522097" y="5207"/>
                  </a:lnTo>
                  <a:lnTo>
                    <a:pt x="583819" y="1270"/>
                  </a:lnTo>
                  <a:lnTo>
                    <a:pt x="647700" y="0"/>
                  </a:lnTo>
                  <a:close/>
                </a:path>
              </a:pathLst>
            </a:custGeom>
            <a:ln w="38097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640830" y="1231912"/>
              <a:ext cx="1334770" cy="631190"/>
            </a:xfrm>
            <a:custGeom>
              <a:avLst/>
              <a:gdLst/>
              <a:ahLst/>
              <a:cxnLst/>
              <a:rect l="l" t="t" r="r" b="b"/>
              <a:pathLst>
                <a:path w="1334770" h="631189">
                  <a:moveTo>
                    <a:pt x="38087" y="19037"/>
                  </a:moveTo>
                  <a:lnTo>
                    <a:pt x="32512" y="5575"/>
                  </a:lnTo>
                  <a:lnTo>
                    <a:pt x="19050" y="0"/>
                  </a:lnTo>
                  <a:lnTo>
                    <a:pt x="5575" y="5575"/>
                  </a:lnTo>
                  <a:lnTo>
                    <a:pt x="0" y="19037"/>
                  </a:lnTo>
                  <a:lnTo>
                    <a:pt x="5575" y="32512"/>
                  </a:lnTo>
                  <a:lnTo>
                    <a:pt x="19050" y="38087"/>
                  </a:lnTo>
                  <a:lnTo>
                    <a:pt x="32512" y="32512"/>
                  </a:lnTo>
                  <a:lnTo>
                    <a:pt x="38087" y="19037"/>
                  </a:lnTo>
                  <a:close/>
                </a:path>
                <a:path w="1334770" h="631189">
                  <a:moveTo>
                    <a:pt x="1334757" y="612127"/>
                  </a:moveTo>
                  <a:lnTo>
                    <a:pt x="1329182" y="598665"/>
                  </a:lnTo>
                  <a:lnTo>
                    <a:pt x="1315720" y="593090"/>
                  </a:lnTo>
                  <a:lnTo>
                    <a:pt x="1302245" y="598665"/>
                  </a:lnTo>
                  <a:lnTo>
                    <a:pt x="1296670" y="612127"/>
                  </a:lnTo>
                  <a:lnTo>
                    <a:pt x="1302245" y="625602"/>
                  </a:lnTo>
                  <a:lnTo>
                    <a:pt x="1315720" y="631177"/>
                  </a:lnTo>
                  <a:lnTo>
                    <a:pt x="1329182" y="625602"/>
                  </a:lnTo>
                  <a:lnTo>
                    <a:pt x="1334757" y="612127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31800" y="3322319"/>
              <a:ext cx="2016760" cy="289560"/>
            </a:xfrm>
            <a:custGeom>
              <a:avLst/>
              <a:gdLst/>
              <a:ahLst/>
              <a:cxnLst/>
              <a:rect l="l" t="t" r="r" b="b"/>
              <a:pathLst>
                <a:path w="2016760" h="289560">
                  <a:moveTo>
                    <a:pt x="46990" y="0"/>
                  </a:moveTo>
                  <a:lnTo>
                    <a:pt x="29464" y="4190"/>
                  </a:lnTo>
                  <a:lnTo>
                    <a:pt x="14439" y="15112"/>
                  </a:lnTo>
                  <a:lnTo>
                    <a:pt x="3949" y="30479"/>
                  </a:lnTo>
                  <a:lnTo>
                    <a:pt x="0" y="48259"/>
                  </a:lnTo>
                  <a:lnTo>
                    <a:pt x="0" y="241300"/>
                  </a:lnTo>
                  <a:lnTo>
                    <a:pt x="3949" y="259079"/>
                  </a:lnTo>
                  <a:lnTo>
                    <a:pt x="14439" y="274446"/>
                  </a:lnTo>
                  <a:lnTo>
                    <a:pt x="29464" y="285368"/>
                  </a:lnTo>
                  <a:lnTo>
                    <a:pt x="46990" y="289559"/>
                  </a:lnTo>
                  <a:lnTo>
                    <a:pt x="1968500" y="289559"/>
                  </a:lnTo>
                  <a:lnTo>
                    <a:pt x="1986280" y="285368"/>
                  </a:lnTo>
                  <a:lnTo>
                    <a:pt x="2001647" y="274446"/>
                  </a:lnTo>
                  <a:lnTo>
                    <a:pt x="2012569" y="259079"/>
                  </a:lnTo>
                  <a:lnTo>
                    <a:pt x="2016760" y="241300"/>
                  </a:lnTo>
                  <a:lnTo>
                    <a:pt x="2016760" y="48259"/>
                  </a:lnTo>
                  <a:lnTo>
                    <a:pt x="2012569" y="30479"/>
                  </a:lnTo>
                  <a:lnTo>
                    <a:pt x="2001647" y="15112"/>
                  </a:lnTo>
                  <a:lnTo>
                    <a:pt x="1986280" y="4190"/>
                  </a:lnTo>
                  <a:lnTo>
                    <a:pt x="1968500" y="0"/>
                  </a:lnTo>
                  <a:lnTo>
                    <a:pt x="46990" y="0"/>
                  </a:lnTo>
                  <a:close/>
                </a:path>
              </a:pathLst>
            </a:custGeom>
            <a:ln w="38097">
              <a:solidFill>
                <a:srgbClr val="0099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2750" y="3303282"/>
              <a:ext cx="2054860" cy="327660"/>
            </a:xfrm>
            <a:custGeom>
              <a:avLst/>
              <a:gdLst/>
              <a:ahLst/>
              <a:cxnLst/>
              <a:rect l="l" t="t" r="r" b="b"/>
              <a:pathLst>
                <a:path w="2054860" h="327660">
                  <a:moveTo>
                    <a:pt x="38087" y="19037"/>
                  </a:moveTo>
                  <a:lnTo>
                    <a:pt x="32512" y="5575"/>
                  </a:lnTo>
                  <a:lnTo>
                    <a:pt x="19050" y="0"/>
                  </a:lnTo>
                  <a:lnTo>
                    <a:pt x="5575" y="5575"/>
                  </a:lnTo>
                  <a:lnTo>
                    <a:pt x="0" y="19037"/>
                  </a:lnTo>
                  <a:lnTo>
                    <a:pt x="5575" y="32512"/>
                  </a:lnTo>
                  <a:lnTo>
                    <a:pt x="19050" y="38087"/>
                  </a:lnTo>
                  <a:lnTo>
                    <a:pt x="32512" y="32512"/>
                  </a:lnTo>
                  <a:lnTo>
                    <a:pt x="38087" y="19037"/>
                  </a:lnTo>
                  <a:close/>
                </a:path>
                <a:path w="2054860" h="327660">
                  <a:moveTo>
                    <a:pt x="2054847" y="308597"/>
                  </a:moveTo>
                  <a:lnTo>
                    <a:pt x="2049272" y="295135"/>
                  </a:lnTo>
                  <a:lnTo>
                    <a:pt x="2035810" y="289560"/>
                  </a:lnTo>
                  <a:lnTo>
                    <a:pt x="2022335" y="295135"/>
                  </a:lnTo>
                  <a:lnTo>
                    <a:pt x="2016760" y="308597"/>
                  </a:lnTo>
                  <a:lnTo>
                    <a:pt x="2022335" y="322072"/>
                  </a:lnTo>
                  <a:lnTo>
                    <a:pt x="2035810" y="327647"/>
                  </a:lnTo>
                  <a:lnTo>
                    <a:pt x="2049272" y="322072"/>
                  </a:lnTo>
                  <a:lnTo>
                    <a:pt x="2054847" y="308597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851909" y="3322319"/>
              <a:ext cx="1441450" cy="289560"/>
            </a:xfrm>
            <a:custGeom>
              <a:avLst/>
              <a:gdLst/>
              <a:ahLst/>
              <a:cxnLst/>
              <a:rect l="l" t="t" r="r" b="b"/>
              <a:pathLst>
                <a:path w="1441450" h="289560">
                  <a:moveTo>
                    <a:pt x="46989" y="0"/>
                  </a:moveTo>
                  <a:lnTo>
                    <a:pt x="29463" y="4190"/>
                  </a:lnTo>
                  <a:lnTo>
                    <a:pt x="14477" y="15112"/>
                  </a:lnTo>
                  <a:lnTo>
                    <a:pt x="3937" y="30479"/>
                  </a:lnTo>
                  <a:lnTo>
                    <a:pt x="0" y="48259"/>
                  </a:lnTo>
                  <a:lnTo>
                    <a:pt x="0" y="241300"/>
                  </a:lnTo>
                  <a:lnTo>
                    <a:pt x="3937" y="259079"/>
                  </a:lnTo>
                  <a:lnTo>
                    <a:pt x="14477" y="274446"/>
                  </a:lnTo>
                  <a:lnTo>
                    <a:pt x="29463" y="285368"/>
                  </a:lnTo>
                  <a:lnTo>
                    <a:pt x="46989" y="289559"/>
                  </a:lnTo>
                  <a:lnTo>
                    <a:pt x="1393189" y="289559"/>
                  </a:lnTo>
                  <a:lnTo>
                    <a:pt x="1410969" y="285368"/>
                  </a:lnTo>
                  <a:lnTo>
                    <a:pt x="1426337" y="274446"/>
                  </a:lnTo>
                  <a:lnTo>
                    <a:pt x="1437259" y="259079"/>
                  </a:lnTo>
                  <a:lnTo>
                    <a:pt x="1441450" y="241300"/>
                  </a:lnTo>
                  <a:lnTo>
                    <a:pt x="1441450" y="48259"/>
                  </a:lnTo>
                  <a:lnTo>
                    <a:pt x="1437259" y="30479"/>
                  </a:lnTo>
                  <a:lnTo>
                    <a:pt x="1426337" y="15112"/>
                  </a:lnTo>
                  <a:lnTo>
                    <a:pt x="1410969" y="4190"/>
                  </a:lnTo>
                  <a:lnTo>
                    <a:pt x="1393189" y="0"/>
                  </a:lnTo>
                  <a:lnTo>
                    <a:pt x="46989" y="0"/>
                  </a:lnTo>
                  <a:close/>
                </a:path>
              </a:pathLst>
            </a:custGeom>
            <a:ln w="38097">
              <a:solidFill>
                <a:srgbClr val="0099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832859" y="3303282"/>
              <a:ext cx="1479550" cy="327660"/>
            </a:xfrm>
            <a:custGeom>
              <a:avLst/>
              <a:gdLst/>
              <a:ahLst/>
              <a:cxnLst/>
              <a:rect l="l" t="t" r="r" b="b"/>
              <a:pathLst>
                <a:path w="1479550" h="327660">
                  <a:moveTo>
                    <a:pt x="38087" y="19037"/>
                  </a:moveTo>
                  <a:lnTo>
                    <a:pt x="32512" y="5575"/>
                  </a:lnTo>
                  <a:lnTo>
                    <a:pt x="19050" y="0"/>
                  </a:lnTo>
                  <a:lnTo>
                    <a:pt x="5575" y="5575"/>
                  </a:lnTo>
                  <a:lnTo>
                    <a:pt x="0" y="19037"/>
                  </a:lnTo>
                  <a:lnTo>
                    <a:pt x="5575" y="32512"/>
                  </a:lnTo>
                  <a:lnTo>
                    <a:pt x="19050" y="38087"/>
                  </a:lnTo>
                  <a:lnTo>
                    <a:pt x="32512" y="32512"/>
                  </a:lnTo>
                  <a:lnTo>
                    <a:pt x="38087" y="19037"/>
                  </a:lnTo>
                  <a:close/>
                </a:path>
                <a:path w="1479550" h="327660">
                  <a:moveTo>
                    <a:pt x="1479537" y="308597"/>
                  </a:moveTo>
                  <a:lnTo>
                    <a:pt x="1473962" y="295135"/>
                  </a:lnTo>
                  <a:lnTo>
                    <a:pt x="1460500" y="289560"/>
                  </a:lnTo>
                  <a:lnTo>
                    <a:pt x="1447025" y="295135"/>
                  </a:lnTo>
                  <a:lnTo>
                    <a:pt x="1441450" y="308597"/>
                  </a:lnTo>
                  <a:lnTo>
                    <a:pt x="1447025" y="322072"/>
                  </a:lnTo>
                  <a:lnTo>
                    <a:pt x="1460500" y="327647"/>
                  </a:lnTo>
                  <a:lnTo>
                    <a:pt x="1473962" y="322072"/>
                  </a:lnTo>
                  <a:lnTo>
                    <a:pt x="1479537" y="308597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803389" y="3322319"/>
              <a:ext cx="1008380" cy="289560"/>
            </a:xfrm>
            <a:custGeom>
              <a:avLst/>
              <a:gdLst/>
              <a:ahLst/>
              <a:cxnLst/>
              <a:rect l="l" t="t" r="r" b="b"/>
              <a:pathLst>
                <a:path w="1008379" h="289560">
                  <a:moveTo>
                    <a:pt x="48259" y="0"/>
                  </a:moveTo>
                  <a:lnTo>
                    <a:pt x="30479" y="4190"/>
                  </a:lnTo>
                  <a:lnTo>
                    <a:pt x="15112" y="15112"/>
                  </a:lnTo>
                  <a:lnTo>
                    <a:pt x="4190" y="30479"/>
                  </a:lnTo>
                  <a:lnTo>
                    <a:pt x="0" y="48259"/>
                  </a:lnTo>
                  <a:lnTo>
                    <a:pt x="0" y="241300"/>
                  </a:lnTo>
                  <a:lnTo>
                    <a:pt x="4190" y="259079"/>
                  </a:lnTo>
                  <a:lnTo>
                    <a:pt x="15112" y="274446"/>
                  </a:lnTo>
                  <a:lnTo>
                    <a:pt x="30479" y="285368"/>
                  </a:lnTo>
                  <a:lnTo>
                    <a:pt x="48259" y="289559"/>
                  </a:lnTo>
                  <a:lnTo>
                    <a:pt x="960119" y="289559"/>
                  </a:lnTo>
                  <a:lnTo>
                    <a:pt x="977900" y="285368"/>
                  </a:lnTo>
                  <a:lnTo>
                    <a:pt x="993266" y="274446"/>
                  </a:lnTo>
                  <a:lnTo>
                    <a:pt x="1004188" y="259079"/>
                  </a:lnTo>
                  <a:lnTo>
                    <a:pt x="1008379" y="241300"/>
                  </a:lnTo>
                  <a:lnTo>
                    <a:pt x="1008379" y="48259"/>
                  </a:lnTo>
                  <a:lnTo>
                    <a:pt x="1004188" y="30479"/>
                  </a:lnTo>
                  <a:lnTo>
                    <a:pt x="993266" y="15112"/>
                  </a:lnTo>
                  <a:lnTo>
                    <a:pt x="977900" y="4190"/>
                  </a:lnTo>
                  <a:lnTo>
                    <a:pt x="960119" y="0"/>
                  </a:lnTo>
                  <a:lnTo>
                    <a:pt x="48259" y="0"/>
                  </a:lnTo>
                  <a:close/>
                </a:path>
              </a:pathLst>
            </a:custGeom>
            <a:ln w="38097">
              <a:solidFill>
                <a:srgbClr val="0099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784340" y="3303282"/>
              <a:ext cx="1046480" cy="327660"/>
            </a:xfrm>
            <a:custGeom>
              <a:avLst/>
              <a:gdLst/>
              <a:ahLst/>
              <a:cxnLst/>
              <a:rect l="l" t="t" r="r" b="b"/>
              <a:pathLst>
                <a:path w="1046479" h="327660">
                  <a:moveTo>
                    <a:pt x="38087" y="19037"/>
                  </a:moveTo>
                  <a:lnTo>
                    <a:pt x="32512" y="5575"/>
                  </a:lnTo>
                  <a:lnTo>
                    <a:pt x="19050" y="0"/>
                  </a:lnTo>
                  <a:lnTo>
                    <a:pt x="5575" y="5575"/>
                  </a:lnTo>
                  <a:lnTo>
                    <a:pt x="0" y="19037"/>
                  </a:lnTo>
                  <a:lnTo>
                    <a:pt x="5575" y="32512"/>
                  </a:lnTo>
                  <a:lnTo>
                    <a:pt x="19050" y="38087"/>
                  </a:lnTo>
                  <a:lnTo>
                    <a:pt x="32512" y="32512"/>
                  </a:lnTo>
                  <a:lnTo>
                    <a:pt x="38087" y="19037"/>
                  </a:lnTo>
                  <a:close/>
                </a:path>
                <a:path w="1046479" h="327660">
                  <a:moveTo>
                    <a:pt x="1046467" y="308597"/>
                  </a:moveTo>
                  <a:lnTo>
                    <a:pt x="1040892" y="295135"/>
                  </a:lnTo>
                  <a:lnTo>
                    <a:pt x="1027430" y="289560"/>
                  </a:lnTo>
                  <a:lnTo>
                    <a:pt x="1013955" y="295135"/>
                  </a:lnTo>
                  <a:lnTo>
                    <a:pt x="1008380" y="308597"/>
                  </a:lnTo>
                  <a:lnTo>
                    <a:pt x="1013955" y="322072"/>
                  </a:lnTo>
                  <a:lnTo>
                    <a:pt x="1027430" y="327647"/>
                  </a:lnTo>
                  <a:lnTo>
                    <a:pt x="1040892" y="322072"/>
                  </a:lnTo>
                  <a:lnTo>
                    <a:pt x="1046467" y="308597"/>
                  </a:lnTo>
                  <a:close/>
                </a:path>
              </a:pathLst>
            </a:custGeom>
            <a:solidFill>
              <a:srgbClr val="00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764029" y="6308090"/>
              <a:ext cx="2376170" cy="360680"/>
            </a:xfrm>
            <a:custGeom>
              <a:avLst/>
              <a:gdLst/>
              <a:ahLst/>
              <a:cxnLst/>
              <a:rect l="l" t="t" r="r" b="b"/>
              <a:pathLst>
                <a:path w="2376170" h="360679">
                  <a:moveTo>
                    <a:pt x="59689" y="0"/>
                  </a:moveTo>
                  <a:lnTo>
                    <a:pt x="37464" y="5219"/>
                  </a:lnTo>
                  <a:lnTo>
                    <a:pt x="18414" y="18884"/>
                  </a:lnTo>
                  <a:lnTo>
                    <a:pt x="5080" y="38036"/>
                  </a:lnTo>
                  <a:lnTo>
                    <a:pt x="0" y="59690"/>
                  </a:lnTo>
                  <a:lnTo>
                    <a:pt x="0" y="300990"/>
                  </a:lnTo>
                  <a:lnTo>
                    <a:pt x="5080" y="322643"/>
                  </a:lnTo>
                  <a:lnTo>
                    <a:pt x="18414" y="341782"/>
                  </a:lnTo>
                  <a:lnTo>
                    <a:pt x="37464" y="355460"/>
                  </a:lnTo>
                  <a:lnTo>
                    <a:pt x="59689" y="360680"/>
                  </a:lnTo>
                  <a:lnTo>
                    <a:pt x="2316480" y="360680"/>
                  </a:lnTo>
                  <a:lnTo>
                    <a:pt x="2338705" y="355460"/>
                  </a:lnTo>
                  <a:lnTo>
                    <a:pt x="2357755" y="341782"/>
                  </a:lnTo>
                  <a:lnTo>
                    <a:pt x="2371090" y="322643"/>
                  </a:lnTo>
                  <a:lnTo>
                    <a:pt x="2376170" y="300990"/>
                  </a:lnTo>
                  <a:lnTo>
                    <a:pt x="2376170" y="59690"/>
                  </a:lnTo>
                  <a:lnTo>
                    <a:pt x="2371090" y="38036"/>
                  </a:lnTo>
                  <a:lnTo>
                    <a:pt x="2357755" y="18884"/>
                  </a:lnTo>
                  <a:lnTo>
                    <a:pt x="2338705" y="5219"/>
                  </a:lnTo>
                  <a:lnTo>
                    <a:pt x="2316480" y="0"/>
                  </a:lnTo>
                  <a:lnTo>
                    <a:pt x="59689" y="0"/>
                  </a:lnTo>
                  <a:close/>
                </a:path>
              </a:pathLst>
            </a:custGeom>
            <a:ln w="38097">
              <a:solidFill>
                <a:srgbClr val="34A90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44980" y="6289052"/>
              <a:ext cx="2414270" cy="398780"/>
            </a:xfrm>
            <a:custGeom>
              <a:avLst/>
              <a:gdLst/>
              <a:ahLst/>
              <a:cxnLst/>
              <a:rect l="l" t="t" r="r" b="b"/>
              <a:pathLst>
                <a:path w="2414270" h="398779">
                  <a:moveTo>
                    <a:pt x="38087" y="19037"/>
                  </a:moveTo>
                  <a:lnTo>
                    <a:pt x="32512" y="5575"/>
                  </a:lnTo>
                  <a:lnTo>
                    <a:pt x="19050" y="0"/>
                  </a:lnTo>
                  <a:lnTo>
                    <a:pt x="5575" y="5575"/>
                  </a:lnTo>
                  <a:lnTo>
                    <a:pt x="0" y="19037"/>
                  </a:lnTo>
                  <a:lnTo>
                    <a:pt x="5575" y="32512"/>
                  </a:lnTo>
                  <a:lnTo>
                    <a:pt x="19050" y="38087"/>
                  </a:lnTo>
                  <a:lnTo>
                    <a:pt x="32512" y="32512"/>
                  </a:lnTo>
                  <a:lnTo>
                    <a:pt x="38087" y="19037"/>
                  </a:lnTo>
                  <a:close/>
                </a:path>
                <a:path w="2414270" h="398779">
                  <a:moveTo>
                    <a:pt x="2414257" y="379717"/>
                  </a:moveTo>
                  <a:lnTo>
                    <a:pt x="2408682" y="366255"/>
                  </a:lnTo>
                  <a:lnTo>
                    <a:pt x="2395220" y="360680"/>
                  </a:lnTo>
                  <a:lnTo>
                    <a:pt x="2381745" y="366255"/>
                  </a:lnTo>
                  <a:lnTo>
                    <a:pt x="2376170" y="379717"/>
                  </a:lnTo>
                  <a:lnTo>
                    <a:pt x="2381745" y="393192"/>
                  </a:lnTo>
                  <a:lnTo>
                    <a:pt x="2395220" y="398767"/>
                  </a:lnTo>
                  <a:lnTo>
                    <a:pt x="2408682" y="393192"/>
                  </a:lnTo>
                  <a:lnTo>
                    <a:pt x="2414257" y="379717"/>
                  </a:lnTo>
                  <a:close/>
                </a:path>
              </a:pathLst>
            </a:custGeom>
            <a:solidFill>
              <a:srgbClr val="34A90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084569" y="6308090"/>
              <a:ext cx="2374900" cy="360680"/>
            </a:xfrm>
            <a:custGeom>
              <a:avLst/>
              <a:gdLst/>
              <a:ahLst/>
              <a:cxnLst/>
              <a:rect l="l" t="t" r="r" b="b"/>
              <a:pathLst>
                <a:path w="2374900" h="360679">
                  <a:moveTo>
                    <a:pt x="59689" y="0"/>
                  </a:moveTo>
                  <a:lnTo>
                    <a:pt x="37464" y="5219"/>
                  </a:lnTo>
                  <a:lnTo>
                    <a:pt x="18414" y="18884"/>
                  </a:lnTo>
                  <a:lnTo>
                    <a:pt x="5079" y="38036"/>
                  </a:lnTo>
                  <a:lnTo>
                    <a:pt x="0" y="59690"/>
                  </a:lnTo>
                  <a:lnTo>
                    <a:pt x="0" y="300990"/>
                  </a:lnTo>
                  <a:lnTo>
                    <a:pt x="5079" y="322643"/>
                  </a:lnTo>
                  <a:lnTo>
                    <a:pt x="18414" y="341782"/>
                  </a:lnTo>
                  <a:lnTo>
                    <a:pt x="37464" y="355460"/>
                  </a:lnTo>
                  <a:lnTo>
                    <a:pt x="59689" y="360680"/>
                  </a:lnTo>
                  <a:lnTo>
                    <a:pt x="2315209" y="360680"/>
                  </a:lnTo>
                  <a:lnTo>
                    <a:pt x="2336800" y="355460"/>
                  </a:lnTo>
                  <a:lnTo>
                    <a:pt x="2355977" y="341782"/>
                  </a:lnTo>
                  <a:lnTo>
                    <a:pt x="2369693" y="322643"/>
                  </a:lnTo>
                  <a:lnTo>
                    <a:pt x="2374900" y="300990"/>
                  </a:lnTo>
                  <a:lnTo>
                    <a:pt x="2374900" y="59690"/>
                  </a:lnTo>
                  <a:lnTo>
                    <a:pt x="2369693" y="38036"/>
                  </a:lnTo>
                  <a:lnTo>
                    <a:pt x="2355977" y="18884"/>
                  </a:lnTo>
                  <a:lnTo>
                    <a:pt x="2336800" y="5219"/>
                  </a:lnTo>
                  <a:lnTo>
                    <a:pt x="2315209" y="0"/>
                  </a:lnTo>
                  <a:lnTo>
                    <a:pt x="59689" y="0"/>
                  </a:lnTo>
                  <a:close/>
                </a:path>
              </a:pathLst>
            </a:custGeom>
            <a:ln w="38097">
              <a:solidFill>
                <a:srgbClr val="34A90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065520" y="6289052"/>
              <a:ext cx="2413000" cy="398780"/>
            </a:xfrm>
            <a:custGeom>
              <a:avLst/>
              <a:gdLst/>
              <a:ahLst/>
              <a:cxnLst/>
              <a:rect l="l" t="t" r="r" b="b"/>
              <a:pathLst>
                <a:path w="2413000" h="398779">
                  <a:moveTo>
                    <a:pt x="38087" y="19037"/>
                  </a:moveTo>
                  <a:lnTo>
                    <a:pt x="32512" y="5575"/>
                  </a:lnTo>
                  <a:lnTo>
                    <a:pt x="19050" y="0"/>
                  </a:lnTo>
                  <a:lnTo>
                    <a:pt x="5575" y="5575"/>
                  </a:lnTo>
                  <a:lnTo>
                    <a:pt x="0" y="19037"/>
                  </a:lnTo>
                  <a:lnTo>
                    <a:pt x="5575" y="32512"/>
                  </a:lnTo>
                  <a:lnTo>
                    <a:pt x="19050" y="38087"/>
                  </a:lnTo>
                  <a:lnTo>
                    <a:pt x="32512" y="32512"/>
                  </a:lnTo>
                  <a:lnTo>
                    <a:pt x="38087" y="19037"/>
                  </a:lnTo>
                  <a:close/>
                </a:path>
                <a:path w="2413000" h="398779">
                  <a:moveTo>
                    <a:pt x="2412987" y="379717"/>
                  </a:moveTo>
                  <a:lnTo>
                    <a:pt x="2407412" y="366255"/>
                  </a:lnTo>
                  <a:lnTo>
                    <a:pt x="2393950" y="360680"/>
                  </a:lnTo>
                  <a:lnTo>
                    <a:pt x="2380475" y="366255"/>
                  </a:lnTo>
                  <a:lnTo>
                    <a:pt x="2374900" y="379717"/>
                  </a:lnTo>
                  <a:lnTo>
                    <a:pt x="2380475" y="393192"/>
                  </a:lnTo>
                  <a:lnTo>
                    <a:pt x="2393950" y="398767"/>
                  </a:lnTo>
                  <a:lnTo>
                    <a:pt x="2407412" y="393192"/>
                  </a:lnTo>
                  <a:lnTo>
                    <a:pt x="2412987" y="379717"/>
                  </a:lnTo>
                  <a:close/>
                </a:path>
              </a:pathLst>
            </a:custGeom>
            <a:solidFill>
              <a:srgbClr val="34A90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D0D0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694</Words>
  <Application>Microsoft Office PowerPoint</Application>
  <PresentationFormat>On-screen Show (4:3)</PresentationFormat>
  <Paragraphs>163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MT</vt:lpstr>
      <vt:lpstr>Calibri</vt:lpstr>
      <vt:lpstr>Times New Roman</vt:lpstr>
      <vt:lpstr>Wingdings</vt:lpstr>
      <vt:lpstr>Office Theme</vt:lpstr>
      <vt:lpstr>BIHAR ANIMAL SCIENCES UNIVERSITY</vt:lpstr>
      <vt:lpstr>Essential Minerals</vt:lpstr>
      <vt:lpstr>Calcium</vt:lpstr>
      <vt:lpstr>Calcium &amp; Phosphorus</vt:lpstr>
      <vt:lpstr>Phosphorus</vt:lpstr>
      <vt:lpstr>PowerPoint Presentation</vt:lpstr>
      <vt:lpstr>Calcium &amp; Phosphorus</vt:lpstr>
      <vt:lpstr>Metabolism of Calcium</vt:lpstr>
      <vt:lpstr>Hormonal regulation of calcium homeostasis</vt:lpstr>
      <vt:lpstr>Regulation of calcium metabolism</vt:lpstr>
      <vt:lpstr>Calcium Flow</vt:lpstr>
      <vt:lpstr>Calcium and Phosphorus source</vt:lpstr>
      <vt:lpstr>Deficiency Diseases</vt:lpstr>
      <vt:lpstr>Abnormalities of bones</vt:lpstr>
      <vt:lpstr>Abnormalities of bones</vt:lpstr>
      <vt:lpstr>Deficiency Diseases</vt:lpstr>
      <vt:lpstr>Milk fever</vt:lpstr>
      <vt:lpstr>Treatment and Prevention of Acute Disorders</vt:lpstr>
      <vt:lpstr>Phosphorus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Ram</dc:creator>
  <cp:lastModifiedBy>sankha nath koley</cp:lastModifiedBy>
  <cp:revision>1</cp:revision>
  <dcterms:created xsi:type="dcterms:W3CDTF">2025-06-30T05:48:27Z</dcterms:created>
  <dcterms:modified xsi:type="dcterms:W3CDTF">2025-06-30T05:48:44Z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2025-06-27T00:00:00Z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2025-06-30T00:00:00Z</vt:filetime>
  </property>
  <property fmtid="{D5CDD505-2E9C-101B-9397-08002B2CF9AE}" pid="5" name="Producer">
    <vt:lpwstr>Microsoft® PowerPoint® LTSC</vt:lpwstr>
  </property>
</Properties>
</file>