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5"/>
  </p:notesMasterIdLst>
  <p:sldIdLst>
    <p:sldId id="374" r:id="rId2"/>
    <p:sldId id="373" r:id="rId3"/>
    <p:sldId id="367" r:id="rId4"/>
    <p:sldId id="368" r:id="rId5"/>
    <p:sldId id="369" r:id="rId6"/>
    <p:sldId id="370" r:id="rId7"/>
    <p:sldId id="371" r:id="rId8"/>
    <p:sldId id="372" r:id="rId9"/>
    <p:sldId id="257" r:id="rId10"/>
    <p:sldId id="354" r:id="rId11"/>
    <p:sldId id="313" r:id="rId12"/>
    <p:sldId id="351" r:id="rId13"/>
    <p:sldId id="331" r:id="rId14"/>
    <p:sldId id="332" r:id="rId15"/>
    <p:sldId id="347" r:id="rId16"/>
    <p:sldId id="348" r:id="rId17"/>
    <p:sldId id="349" r:id="rId18"/>
    <p:sldId id="350" r:id="rId19"/>
    <p:sldId id="333" r:id="rId20"/>
    <p:sldId id="334" r:id="rId21"/>
    <p:sldId id="337" r:id="rId22"/>
    <p:sldId id="366" r:id="rId23"/>
    <p:sldId id="353" r:id="rId24"/>
    <p:sldId id="343" r:id="rId25"/>
    <p:sldId id="346" r:id="rId26"/>
    <p:sldId id="336" r:id="rId27"/>
    <p:sldId id="339" r:id="rId28"/>
    <p:sldId id="340" r:id="rId29"/>
    <p:sldId id="341" r:id="rId30"/>
    <p:sldId id="342" r:id="rId31"/>
    <p:sldId id="344" r:id="rId32"/>
    <p:sldId id="345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5199" autoAdjust="0"/>
  </p:normalViewPr>
  <p:slideViewPr>
    <p:cSldViewPr snapToGrid="0">
      <p:cViewPr varScale="1">
        <p:scale>
          <a:sx n="109" d="100"/>
          <a:sy n="109" d="100"/>
        </p:scale>
        <p:origin x="69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1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21174-7917-4115-B824-50AE19DC635B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EECDD-090A-4F7B-AB4A-540F34E2C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i-IN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0767E9-6098-4D88-B302-FDA5F3FBC37B}" type="slidenum">
              <a:rPr lang="en-US" altLang="en-US" smtClean="0">
                <a:latin typeface="Calibri" panose="020F0502020204030204" pitchFamily="34" charset="0"/>
              </a:rPr>
              <a:pPr/>
              <a:t>2</a:t>
            </a:fld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0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CDD-090A-4F7B-AB4A-540F34E2C0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22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CFU- colony forming unit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CDD-090A-4F7B-AB4A-540F34E2C01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0556716-9F39-4C4F-BF3B-4F573D3054A6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F576E-4027-4362-98DE-9CE76024ACD4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C092E-AF5F-44DD-A237-562DB306132F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B1A6-8C96-45D7-A7C9-4E47C7E6A759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2E4B0-A6F5-487B-9D64-D66DE8122BEE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778D-191B-4B63-9247-288D512714CD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43F8-F2AB-4DD2-92AE-40B77F686FFE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2C7C3-AC8C-4C90-B955-B03D7390487B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A1401-C1B7-4D32-9BFC-2094C7D9CF65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363189CE-2657-4500-B083-CBD3B8D133CB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D260435-2E1E-46AD-91E0-788DB3B5F6C6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0A511ED-9C19-424C-A877-3EFE3AE8D750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drdharmendravet2310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ck/a?!&amp;&amp;p=7ebf2aba4c46fcb3279be007d56bf30ca9df8701e1b5d0ab7bfac5d41113c8f2JmltdHM9MTcyOTcyODAwMA&amp;ptn=3&amp;ver=2&amp;hsh=4&amp;fclid=07f063e7-27f7-63a3-2983-700e265a6212&amp;u=a1L3NlYXJjaD9xPUJyYWNoaWFyaWErbXV0aWNhJkZPUk09U05BUFNUJmZpbHRlcnM9c2lkOiJmMzVjMjIwMC03ODg3LTFmNzYtMGEyNy03NzkxMWVjZmI2ODki&amp;ntb=1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hyperlink" Target="https://www.feedipedia.org/content/feeds?species=13494" TargetMode="External"/><Relationship Id="rId10" Type="http://schemas.openxmlformats.org/officeDocument/2006/relationships/image" Target="../media/image34.jpeg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ck/a?!&amp;&amp;p=0cf3b1fbdf992d379be2a71a8c7322f22deb7a4d7e65d79a5b93203f0a180336JmltdHM9MTcyOTcyODAwMA&amp;ptn=3&amp;ver=2&amp;hsh=4&amp;fclid=07f063e7-27f7-63a3-2983-700e265a6212&amp;psq=Moringa++scientific+name&amp;u=a1aHR0cHM6Ly9lbi53aWtpcGVkaWEub3JnL3dpa2kvTW9yaW5nYV9vbGVpZmVyYQ&amp;ntb=1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hyperlink" Target="https://www.bing.com/ck/a?!&amp;&amp;p=8f1371f9031b76824c7e22aa40ee7e3bae52963ca4d0da4a68ac55734f402a15JmltdHM9MTcyOTcyODAwMA&amp;ptn=3&amp;ver=2&amp;hsh=4&amp;fclid=07f063e7-27f7-63a3-2983-700e265a6212&amp;u=a1L3NlYXJjaD9xPVZhY2hlbGxpYStuaWxvdGljYSZGT1JNPVNOQVBTVCZmaWx0ZXJzPXNpZDoiN2NiZDQ2YjktNWNkMy05YzFjLWZhODgtNDE3OTI0NGNmOTBlIg&amp;ntb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6927-6F7C-436A-A768-962814D00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703" y="1201532"/>
            <a:ext cx="9205719" cy="107819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Conservation 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green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fodder</a:t>
            </a:r>
            <a:b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(Silage)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EC0F2-6D7B-4F0C-8C00-E54F5E79E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6031" y="2496208"/>
            <a:ext cx="8496802" cy="190164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Dharmendra  Kumar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</a:t>
            </a:r>
          </a:p>
          <a:p>
            <a:pPr algn="ctr">
              <a:lnSpc>
                <a:spcPct val="1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Animal Nutrition,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Bihar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Veterinary College, 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Bihar Animal Sciences University, Patna, Bihar,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India </a:t>
            </a:r>
          </a:p>
          <a:p>
            <a:pPr algn="ctr">
              <a:lnSpc>
                <a:spcPct val="1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drdharmendravet2310@gmail.com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ean of SGIDT – Bihar Animal Sciences University | बिहार पशु विज्ञान ..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6672" r="67644" b="6797"/>
          <a:stretch/>
        </p:blipFill>
        <p:spPr bwMode="auto">
          <a:xfrm>
            <a:off x="1440927" y="113336"/>
            <a:ext cx="819150" cy="901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616C54-EB9F-EA88-1637-ADB773183BA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047" y="191123"/>
            <a:ext cx="706120" cy="7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9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20700" indent="-520700">
              <a:lnSpc>
                <a:spcPct val="150000"/>
              </a:lnSpc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Silage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Green material produced by controlled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anaerobic fermentation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green fodder crop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retaining   </a:t>
            </a:r>
          </a:p>
          <a:p>
            <a:pPr marL="520700" indent="-520700">
              <a:lnSpc>
                <a:spcPct val="150000"/>
              </a:lnSpc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its moisture content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IN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20700" indent="-520700">
              <a:lnSpc>
                <a:spcPct val="150000"/>
              </a:lnSpc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  A method of conserving green crops by reducing 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moisture content up to 15-20%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inhibit  </a:t>
            </a:r>
          </a:p>
          <a:p>
            <a:pPr marL="520700" indent="-520700">
              <a:lnSpc>
                <a:spcPct val="150000"/>
              </a:lnSpc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the  action of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plant and microbial enzyme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20700" indent="-520700">
              <a:lnSpc>
                <a:spcPct val="150000"/>
              </a:lnSpc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Haylage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Material wilted to 40-50% DM before ensiling is referred  to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haylage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20700" indent="-520700">
              <a:lnSpc>
                <a:spcPct val="150000"/>
              </a:lnSpc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When grasses and legumes generally meant for hay are ensiled.</a:t>
            </a:r>
          </a:p>
          <a:p>
            <a:pPr marL="520700" indent="-520700">
              <a:lnSpc>
                <a:spcPct val="150000"/>
              </a:lnSpc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Wastelage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A silage containing animal organic waste (poultry drooping, poultry litter, bovine dung etc.)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B709-72C7-4078-ADC7-42CD1CD8F94A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361943"/>
            <a:ext cx="10972800" cy="5676235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What is silage?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Silage is the green material produced by controlled fermentation of the green fodder crop retaining the high moisture content.</a:t>
            </a:r>
          </a:p>
          <a:p>
            <a:pPr algn="just">
              <a:buNone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Containing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25-35% DM</a:t>
            </a:r>
          </a:p>
          <a:p>
            <a:pPr algn="just">
              <a:buNone/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Ensilage: The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process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conserving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green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fodder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ensilage.</a:t>
            </a:r>
          </a:p>
          <a:p>
            <a:pPr algn="just"/>
            <a:r>
              <a:rPr lang="en-US" sz="2400" dirty="0" smtClean="0">
                <a:solidFill>
                  <a:srgbClr val="C10000"/>
                </a:solidFill>
                <a:latin typeface="Times New Roman" pitchFamily="18" charset="0"/>
                <a:cs typeface="Times New Roman" pitchFamily="18" charset="0"/>
              </a:rPr>
              <a:t>Advantages of silage making</a:t>
            </a:r>
          </a:p>
          <a:p>
            <a:pPr marL="568325" indent="-47625" algn="just"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Preservation of green fodder.</a:t>
            </a:r>
          </a:p>
          <a:p>
            <a:pPr marL="568325" indent="-47625" algn="just"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Prepared from plants having thick stems &amp; are generally not very suitable for</a:t>
            </a:r>
          </a:p>
          <a:p>
            <a:pPr marL="568325" indent="-47625" algn="just">
              <a:buNone/>
            </a:pPr>
            <a:r>
              <a:rPr lang="nb-NO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Hay making like sorghum, maize etc.</a:t>
            </a:r>
          </a:p>
          <a:p>
            <a:pPr marL="568325" indent="-47625" algn="just"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Weeds can also be utilized along with main fodder crops for silage making</a:t>
            </a:r>
          </a:p>
          <a:p>
            <a:pPr marL="568325" indent="-47625" algn="just"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Silage making kills majority of weed seeds.</a:t>
            </a:r>
          </a:p>
          <a:p>
            <a:pPr marL="568325" indent="-47625" algn="just"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Highly palatable.</a:t>
            </a:r>
          </a:p>
          <a:p>
            <a:pPr marL="568325" indent="-47625" algn="just"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Organic acids produced in the silage are similar to those normally produced</a:t>
            </a:r>
          </a:p>
          <a:p>
            <a:pPr marL="568325" indent="-47625" algn="just">
              <a:buNone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in the GIT of ruminants so, used in the same manner.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1503" y="1450388"/>
            <a:ext cx="487581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6928" lvl="0" indent="-457200" defTabSz="914400">
              <a:lnSpc>
                <a:spcPct val="150000"/>
              </a:lnSpc>
              <a:buClr>
                <a:srgbClr val="2DA2BF"/>
              </a:buClr>
              <a:buSzPct val="68000"/>
            </a:pPr>
            <a:endParaRPr lang="en-US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C016-00B0-44B9-B067-820B738C632F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314645"/>
            <a:ext cx="11135710" cy="625957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What is the Principle of Silage making?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Anaerobic condition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first &amp; foremost requirement for silage making, as it</a:t>
            </a:r>
          </a:p>
          <a:p>
            <a:pPr marL="693738" indent="-584200"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allows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lactic acid bacteria to grow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693738" indent="-584200"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which converts sugars into lactic acid, a strong organic acid.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When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pH declines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plant enzymes and undesirable bacteria are inhibited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&amp;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at pH 3-4, most degrading enzymes are inhibited &amp; the growth of lactic acid bacteria     is also inhibited.</a:t>
            </a:r>
          </a:p>
          <a:p>
            <a:pPr algn="just">
              <a:buNone/>
            </a:pPr>
            <a:r>
              <a:rPr lang="nl-NL" sz="2400" dirty="0" smtClean="0">
                <a:latin typeface="Times New Roman" pitchFamily="18" charset="0"/>
                <a:cs typeface="Times New Roman" pitchFamily="18" charset="0"/>
              </a:rPr>
              <a:t>• Sugars + Oxygen   = Carbon dioxide + Water + Heat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(this reaction is prevented and nutrient loss is reduced).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In simple words the principle of silage is the same as that in making pickles.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37BF-E249-41E4-AED3-1A46D6316472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87180"/>
            <a:ext cx="10972800" cy="34375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Contain high level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fermentable sugar/soluble suga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r- Maize,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Jowar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Bajra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Thick stem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 Low level of protein.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Should have about 35 % dry matter at the time of ensiling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Pasture grasses like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Elephantgrass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Napiergrass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Guinea grass,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Rhodes grass, Sudangrass, Setaria, Ruzi grass, etc.- 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Corn &amp; Sorghum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Farm by-products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80042"/>
            <a:ext cx="10972800" cy="79741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Selection of crops for silage making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51338" y="5218386"/>
            <a:ext cx="7436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Stage of harvesting-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between flowering and milking stage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5572" y="4477405"/>
            <a:ext cx="745813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Grasses:- Low in soluble CHO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Legumes:- Higher moisture level, protein and mineral raise buffering capacity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7C82-D6EE-48D1-8CAC-C3F48FA6A125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3110" y="787625"/>
            <a:ext cx="10972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Silo should be elevated from other places.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Place must be free from water logging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Walls of silo pit must be leak proof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Should be at least six feet away from animal shed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Silo size is determined by a herd size, 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amount of daily feed intake, and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packed density of the raw materials.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10m*3m*1.5m= 35 T Green fodder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6978"/>
            <a:ext cx="10972800" cy="76588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Site for construction of silo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t="25994"/>
          <a:stretch>
            <a:fillRect/>
          </a:stretch>
        </p:blipFill>
        <p:spPr bwMode="auto">
          <a:xfrm>
            <a:off x="8671033" y="583325"/>
            <a:ext cx="2853559" cy="335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5269" y="4020206"/>
            <a:ext cx="2837793" cy="272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9752" y="4162095"/>
            <a:ext cx="3749566" cy="24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3ED6F-D2B8-4C27-84F7-8ACE0AD17797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79BDF38-D97C-4A4E-932A-12DD5E0D3AF1}" type="datetime5">
              <a:rPr lang="en-US" smtClean="0">
                <a:latin typeface="Times New Roman" pitchFamily="18" charset="0"/>
              </a:rPr>
              <a:t>25-Jun-25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277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mtClean="0">
                <a:solidFill>
                  <a:srgbClr val="898989"/>
                </a:solidFill>
                <a:latin typeface="Times New Roman" pitchFamily="18" charset="0"/>
                <a:cs typeface="Arial" charset="0"/>
              </a:rPr>
              <a:t>Bihar Veterinary College, Patna</a:t>
            </a:r>
            <a:endParaRPr lang="en-US" dirty="0" smtClean="0">
              <a:solidFill>
                <a:srgbClr val="89898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3C6455-F6E2-4CB3-B372-3EDDFA56E262}" type="slidenum">
              <a:rPr lang="en-US">
                <a:latin typeface="Times New Roman" pitchFamily="18" charset="0"/>
              </a:rPr>
              <a:pPr>
                <a:defRPr/>
              </a:pPr>
              <a:t>15</a:t>
            </a:fld>
            <a:endParaRPr lang="en-US">
              <a:latin typeface="Times New Roman" pitchFamily="18" charset="0"/>
            </a:endParaRPr>
          </a:p>
        </p:txBody>
      </p:sp>
      <p:pic>
        <p:nvPicPr>
          <p:cNvPr id="3277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771" y="3226484"/>
            <a:ext cx="2435805" cy="296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1752" y="500063"/>
            <a:ext cx="2325644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9576" y="381001"/>
            <a:ext cx="2255774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7"/>
          <p:cNvPicPr>
            <a:picLocks noChangeAspect="1" noChangeArrowheads="1"/>
          </p:cNvPicPr>
          <p:nvPr/>
        </p:nvPicPr>
        <p:blipFill>
          <a:blip r:embed="rId5"/>
          <a:srcRect t="10683" r="9853" b="28897"/>
          <a:stretch>
            <a:fillRect/>
          </a:stretch>
        </p:blipFill>
        <p:spPr bwMode="auto">
          <a:xfrm>
            <a:off x="8908872" y="290800"/>
            <a:ext cx="262082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Box 17"/>
          <p:cNvSpPr txBox="1">
            <a:spLocks noChangeArrowheads="1"/>
          </p:cNvSpPr>
          <p:nvPr/>
        </p:nvSpPr>
        <p:spPr bwMode="auto">
          <a:xfrm>
            <a:off x="5202936" y="-28929"/>
            <a:ext cx="1080745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Ensiling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8" name="Picture 5"/>
          <p:cNvPicPr>
            <a:picLocks noChangeAspect="1" noChangeArrowheads="1"/>
          </p:cNvPicPr>
          <p:nvPr/>
        </p:nvPicPr>
        <p:blipFill>
          <a:blip r:embed="rId6"/>
          <a:srcRect t="10001"/>
          <a:stretch>
            <a:fillRect/>
          </a:stretch>
        </p:blipFill>
        <p:spPr bwMode="auto">
          <a:xfrm>
            <a:off x="8908872" y="3226483"/>
            <a:ext cx="25981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4"/>
          <p:cNvPicPr>
            <a:picLocks noChangeAspect="1" noChangeArrowheads="1"/>
          </p:cNvPicPr>
          <p:nvPr/>
        </p:nvPicPr>
        <p:blipFill>
          <a:blip r:embed="rId7"/>
          <a:srcRect t="27692" b="18462"/>
          <a:stretch>
            <a:fillRect/>
          </a:stretch>
        </p:blipFill>
        <p:spPr bwMode="auto">
          <a:xfrm>
            <a:off x="6381752" y="3226483"/>
            <a:ext cx="237630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" y="381000"/>
            <a:ext cx="237744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 t="36853" r="22426" b="20667"/>
          <a:stretch/>
        </p:blipFill>
        <p:spPr>
          <a:xfrm>
            <a:off x="4193051" y="479282"/>
            <a:ext cx="2175217" cy="2592531"/>
          </a:xfrm>
          <a:prstGeom prst="rect">
            <a:avLst/>
          </a:prstGeom>
        </p:spPr>
      </p:pic>
      <p:pic>
        <p:nvPicPr>
          <p:cNvPr id="14" name="Picture 2" descr="Max Pack Silage Compaction Roller - Zuidervaart Agri-Impo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43" y="3193542"/>
            <a:ext cx="3055016" cy="296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3505201"/>
            <a:ext cx="33528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4400" y="685800"/>
            <a:ext cx="4673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/>
          <a:srcRect t="14615"/>
          <a:stretch>
            <a:fillRect/>
          </a:stretch>
        </p:blipFill>
        <p:spPr bwMode="auto">
          <a:xfrm>
            <a:off x="609600" y="685800"/>
            <a:ext cx="4673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3429000"/>
            <a:ext cx="447040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8800" y="3429000"/>
            <a:ext cx="274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A73AF-AE93-4F81-8ED0-9E11E5BDD4CF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23636" t="37254"/>
          <a:stretch>
            <a:fillRect/>
          </a:stretch>
        </p:blipFill>
        <p:spPr bwMode="auto">
          <a:xfrm>
            <a:off x="203200" y="228600"/>
            <a:ext cx="4775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 l="3847" t="29231" r="11026" b="20000"/>
          <a:stretch>
            <a:fillRect/>
          </a:stretch>
        </p:blipFill>
        <p:spPr bwMode="auto">
          <a:xfrm>
            <a:off x="5994400" y="228600"/>
            <a:ext cx="4343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 t="26923" b="30000"/>
          <a:stretch>
            <a:fillRect/>
          </a:stretch>
        </p:blipFill>
        <p:spPr bwMode="auto">
          <a:xfrm>
            <a:off x="406400" y="3733800"/>
            <a:ext cx="4775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69BFF-BD37-4C40-A5B5-C6F83C17DFF5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0901" y="0"/>
            <a:ext cx="57531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6896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1200" y="2971800"/>
            <a:ext cx="331046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6000" y="2819400"/>
            <a:ext cx="4470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048000"/>
            <a:ext cx="355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B9643-52A1-479D-AF29-14323905622D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684" y="409241"/>
            <a:ext cx="10972800" cy="644875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Harvesting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Pasture grasses: Flowering stage</a:t>
            </a:r>
          </a:p>
          <a:p>
            <a:pPr marL="630238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Corn: Yellow ripening stage</a:t>
            </a:r>
          </a:p>
          <a:p>
            <a:pPr marL="630238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Sorghum:  Milking stage</a:t>
            </a:r>
          </a:p>
          <a:p>
            <a:pPr marL="630238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65-70 % moisture level is ideal for silage making</a:t>
            </a:r>
          </a:p>
          <a:p>
            <a:pPr marL="630238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•ii)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Chopping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forage to short length (1-3 cm), 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so, that the packing density is kept higher, lactic acid fermentation takes.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iii) Chopped fodder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filled in silo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iv) Compact forage as tightly as possible with help of tractor or hand roller</a:t>
            </a:r>
          </a:p>
          <a:p>
            <a:pPr marL="803275" indent="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Sprinkle Molasses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solution over it @ 1% of the material weight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If the moisture content is high, molasses addition may have no effect.</a:t>
            </a:r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53914"/>
            <a:ext cx="10972800" cy="49788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Making of Silage 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089214" y="1473002"/>
            <a:ext cx="510278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3038" indent="-109538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High moisture content leads to poor fermentation</a:t>
            </a:r>
          </a:p>
          <a:p>
            <a:pPr marL="173038" indent="-109538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if moisture level is high wilting is required.</a:t>
            </a:r>
          </a:p>
          <a:p>
            <a:pPr marL="173038" indent="-109538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When the moisture content is 80% or higher,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brans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evenly sprayed @10% of  material weight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14400-49EB-433C-90C3-C4B29A7CD4C2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" b="5128"/>
          <a:stretch>
            <a:fillRect/>
          </a:stretch>
        </p:blipFill>
        <p:spPr bwMode="auto">
          <a:xfrm>
            <a:off x="1752600" y="3429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ttp://informedfarmers.com/wp-content/uploads/2010/10/holste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r="14330"/>
          <a:stretch>
            <a:fillRect/>
          </a:stretch>
        </p:blipFill>
        <p:spPr bwMode="auto">
          <a:xfrm>
            <a:off x="4419600" y="914400"/>
            <a:ext cx="2590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" descr="Right-05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42538">
            <a:off x="6965951" y="1944688"/>
            <a:ext cx="2498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" descr="Right-05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67494">
            <a:off x="3106739" y="2733675"/>
            <a:ext cx="2009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Right-05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82913" y="1390650"/>
            <a:ext cx="165576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" descr="penpur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821" y="2428114"/>
            <a:ext cx="1247775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3" descr="straw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053" y="3783012"/>
            <a:ext cx="1373023" cy="115622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7" descr="090225_17095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9" y="2438399"/>
            <a:ext cx="1210733" cy="114276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3635374"/>
            <a:ext cx="146685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5" descr="D:\Thesis\chanchal thesis 27-11-08\photo\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5" t="14404" r="28931" b="71053"/>
          <a:stretch>
            <a:fillRect/>
          </a:stretch>
        </p:blipFill>
        <p:spPr bwMode="auto">
          <a:xfrm>
            <a:off x="1646408" y="331788"/>
            <a:ext cx="1012825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extBox 27"/>
          <p:cNvSpPr txBox="1">
            <a:spLocks noChangeArrowheads="1"/>
          </p:cNvSpPr>
          <p:nvPr/>
        </p:nvSpPr>
        <p:spPr bwMode="auto">
          <a:xfrm>
            <a:off x="1667755" y="1458385"/>
            <a:ext cx="1295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i-IN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hi-IN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  Energy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iii) Protein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iv)</a:t>
            </a:r>
            <a:r>
              <a:rPr lang="hi-I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Mineral</a:t>
            </a:r>
            <a:endParaRPr lang="hi-I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v) </a:t>
            </a:r>
            <a:r>
              <a:rPr lang="hi-I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71800" y="152401"/>
            <a:ext cx="7620000" cy="4619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i-I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Feeding of 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Animal as per requirement</a:t>
            </a:r>
          </a:p>
        </p:txBody>
      </p:sp>
      <p:sp>
        <p:nvSpPr>
          <p:cNvPr id="4111" name="TextBox 27"/>
          <p:cNvSpPr txBox="1">
            <a:spLocks noChangeArrowheads="1"/>
          </p:cNvSpPr>
          <p:nvPr/>
        </p:nvSpPr>
        <p:spPr bwMode="auto">
          <a:xfrm rot="1398484">
            <a:off x="7039969" y="1423226"/>
            <a:ext cx="3442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Water,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</a:t>
            </a:r>
            <a:r>
              <a:rPr lang="hi-I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  <a:r>
              <a:rPr lang="hi-IN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Mineral,     					Vitamin 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45EC1F8-62E0-4958-81CC-9217FB158C6F}" type="datetime1">
              <a:rPr lang="en-US" smtClean="0"/>
              <a:pPr>
                <a:defRPr/>
              </a:pPr>
              <a:t>6/25/2025</a:t>
            </a:fld>
            <a:endParaRPr lang="en-US" dirty="0"/>
          </a:p>
        </p:txBody>
      </p:sp>
      <p:pic>
        <p:nvPicPr>
          <p:cNvPr id="411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286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1763713" y="4806950"/>
            <a:ext cx="1295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i-IN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hi-IN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  Energy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iii) Protein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iv)</a:t>
            </a:r>
            <a:r>
              <a:rPr lang="hi-I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Mineral</a:t>
            </a:r>
            <a:endParaRPr lang="hi-I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v) </a:t>
            </a:r>
            <a:r>
              <a:rPr lang="hi-I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88517"/>
            <a:ext cx="10972800" cy="6669483"/>
          </a:xfrm>
        </p:spPr>
        <p:txBody>
          <a:bodyPr>
            <a:noAutofit/>
          </a:bodyPr>
          <a:lstStyle/>
          <a:p>
            <a:pPr marL="90488" indent="19050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v) Seal the pit airtight with plastic cover &amp; should be pressed with heavy objects like  </a:t>
            </a:r>
          </a:p>
          <a:p>
            <a:pPr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bricks or tire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Maintain sealing for 45 days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Once silo-pit will be open, it should be finished within 15-20 days to avoid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fungal contamination.</a:t>
            </a: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969F9-7BB1-4F2D-907A-72F0B45A3287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057" y="30857"/>
            <a:ext cx="11345917" cy="718975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Fermentation process of silage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First stage (respiratory stage)</a:t>
            </a:r>
          </a:p>
          <a:p>
            <a:pPr marL="568325" indent="-47625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The packed raw materials are still respiring immediately after chopped and consumes oxygen</a:t>
            </a:r>
          </a:p>
          <a:p>
            <a:pPr marL="568325" indent="-47625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The temperature will rise to about 32ºC around 4 days after packing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Second stage (early fermentation)</a:t>
            </a:r>
          </a:p>
          <a:p>
            <a:pPr marL="520700" indent="-1270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• Production of acetic acid, formic acid and other organic acids as a result of the growth of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facultative     aerobic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bacteria such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Enterobacteria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20700" indent="-1270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• The silage pH slowly changes from about 6.0 to 4.0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Third stage (Lactic acid fermentation)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• Lactic acid fermentation begins by lactic acid bacteria which are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strictly anaerobic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about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  days               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after packing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chopped materials and acetic acid production decline.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Fourth Stage (Lactic acid fermentation)</a:t>
            </a:r>
          </a:p>
          <a:p>
            <a:pPr marL="365125" indent="28575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Lactic acid production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continues for about 2 weeks</a:t>
            </a:r>
          </a:p>
          <a:p>
            <a:pPr marL="365125" indent="28575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The temperature goes down slowly to about the normal atmospheric temperature</a:t>
            </a:r>
          </a:p>
          <a:p>
            <a:pPr marL="365125" indent="28575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and pH is maintained at 4.0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Fifth stage:  Stabilization phase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Due to the presence of lactic acid, further degradation is inhibited, as bacterial 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and fungal growths are checked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The lactic acid fermentation completes in about 20 days</a:t>
            </a:r>
          </a:p>
          <a:p>
            <a:pPr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50297" y="5095682"/>
            <a:ext cx="3515711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“If the lactic acid production is insufficient, butyric acid fermentation begins and quality deterioration occurs”.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CBF72-01CA-4A04-ABCF-1F8EF6DC7785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Chemical changes during fermentation</a:t>
            </a:r>
          </a:p>
          <a:p>
            <a:pPr marL="568325" indent="-47625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Sugars are fermented into volatile fatty acids (VFA) like lactic,</a:t>
            </a:r>
          </a:p>
          <a:p>
            <a:pPr marL="568325" indent="-47625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acetic,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propionic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&amp; butyric) acids by anaerobic microorganisms</a:t>
            </a:r>
          </a:p>
          <a:p>
            <a:pPr marL="568325" indent="-47625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The formation of the acids reduces the pH (target = 4)</a:t>
            </a:r>
          </a:p>
          <a:p>
            <a:pPr marL="568325" indent="-47625" algn="just">
              <a:lnSpc>
                <a:spcPct val="15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Protein is degraded into ammonia &amp; NPN (target =&lt;100g  Ammonia / kg total 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316A-2E73-4E91-BC5C-5C053F1F77D3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18711"/>
            <a:ext cx="10972800" cy="537668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very good silage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Acidic taste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odour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being free from butyric acid &amp; Moulds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pH range of 3.5-4.2 and 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NH3 nitrogen less than 10% of total nitrogen.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Lactic acid content is 1-2%.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Good silage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Acidic taste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odour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traces of butyric acid (&lt;0.2%)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pH range of 4.2-4.5 and </a:t>
            </a:r>
          </a:p>
          <a:p>
            <a:pPr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	   NH3 nitrogen less than 10-15 % of total nitrogen.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Lactic acid content is 1-2%.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Fair silage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   Some butyric acid, a slight proteolysis, some moulds, 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pH 4.8 and above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NH3 nitrogen less than 20 % of total nitrogen</a:t>
            </a:r>
          </a:p>
          <a:p>
            <a:pPr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8165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Silage Quality </a:t>
            </a:r>
            <a:r>
              <a:rPr lang="en-US" sz="3600" b="0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3600" b="0" dirty="0" err="1" smtClean="0">
                <a:latin typeface="Times New Roman" pitchFamily="18" charset="0"/>
                <a:cs typeface="Times New Roman" pitchFamily="18" charset="0"/>
              </a:rPr>
              <a:t>Shephered</a:t>
            </a:r>
            <a:r>
              <a:rPr lang="en-US" sz="36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1" dirty="0" smtClean="0">
                <a:latin typeface="Times New Roman" pitchFamily="18" charset="0"/>
                <a:cs typeface="Times New Roman" pitchFamily="18" charset="0"/>
              </a:rPr>
              <a:t>et al</a:t>
            </a:r>
            <a:r>
              <a:rPr lang="en-US" sz="3600" b="0" dirty="0" smtClean="0">
                <a:latin typeface="Times New Roman" pitchFamily="18" charset="0"/>
                <a:cs typeface="Times New Roman" pitchFamily="18" charset="0"/>
              </a:rPr>
              <a:t>. (1948)</a:t>
            </a:r>
            <a:endParaRPr lang="en-US" sz="3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F0C-75FF-45B0-A568-7832E71BBFFD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13753"/>
            <a:ext cx="10972800" cy="55816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Field losses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      DM losses- up to 6%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     Nutrient losses- Water soluble CHO, and Proteins hydrolyzed to AAs.</a:t>
            </a:r>
          </a:p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Oxidation losses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Action of plant and microbial enzyme such as sugar in +se of O2.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	DM  losses-1%</a:t>
            </a:r>
          </a:p>
          <a:p>
            <a:pPr marL="2349500" indent="-63500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Loss of Carotene &amp;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  by oxidation</a:t>
            </a:r>
          </a:p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Fermentation losses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 DM losses &lt; 5%, GE  losses due to  formation of ethanol.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	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clostridial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enterobacterial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fermentation higher nutrient            			losses due to evolution of CO2, H2 and NH3 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Soluble CHO to Lactic acid, VFA and other organic acid.</a:t>
            </a:r>
          </a:p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Effluent losses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Free drainage occurs and the liquid or effluent, carries with it soluble 			nutrients.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			Soluble minerals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.Protein converted to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aminoacids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85446"/>
            <a:ext cx="10972800" cy="81318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Nutrient losses during silage making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549A-D50D-4821-9992-22C3AEA26B36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7651"/>
            <a:ext cx="10972800" cy="68788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Application of Silage additives</a:t>
            </a:r>
          </a:p>
          <a:p>
            <a:pPr marL="566928" indent="-45720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Fermentation stimulant: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encourage the development of lactic acid bacteria</a:t>
            </a:r>
          </a:p>
          <a:p>
            <a:pPr marL="811213" indent="-36830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Molasses (water soluble CHO 70%) : 1%,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Provide substrates for fermentation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811213" indent="-36830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increase the DM and lactic acid content and reduce the pH and ammonia level</a:t>
            </a:r>
          </a:p>
          <a:p>
            <a:pPr marL="811213" indent="-36830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Inoculant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Homofermentative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Lactic acid bacteria-10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cfu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 g fresh crop.</a:t>
            </a:r>
          </a:p>
          <a:p>
            <a:pPr marL="811213" indent="-3683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Enzyme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speed-up fermentation e.g.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cellulase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hemicellulase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young herbage at           </a:t>
            </a:r>
          </a:p>
          <a:p>
            <a:pPr marL="566928" indent="-4572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low DM content</a:t>
            </a:r>
          </a:p>
          <a:p>
            <a:pPr marL="566928" indent="-457200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2. Fermentation inhibitor: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Inhibit the microbial growth.</a:t>
            </a:r>
          </a:p>
          <a:p>
            <a:pPr marL="536575" indent="-1778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 AIV process-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H2SO4)- to lower the pH below 4.0</a:t>
            </a:r>
          </a:p>
          <a:p>
            <a:pPr marL="536575" indent="-1778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Formic acid- less corrosive- 2.5-5 liters/ T fresh crop.</a:t>
            </a:r>
          </a:p>
          <a:p>
            <a:pPr marL="536575" indent="-1778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Formalin:  less corrosive than mineral acid, 4.6 liter/ T Feed.</a:t>
            </a:r>
          </a:p>
          <a:p>
            <a:pPr marL="536575" indent="-1778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Formaldehyde combine with protein, protecting from hydrolysis by plant  </a:t>
            </a:r>
          </a:p>
          <a:p>
            <a:pPr marL="536575" indent="-1778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enzymes and microorganisms in silo.</a:t>
            </a:r>
          </a:p>
          <a:p>
            <a:pPr marL="536575" indent="-1778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Now banned due to carcinogenic nature.   </a:t>
            </a:r>
          </a:p>
          <a:p>
            <a:pPr marL="536575" indent="-1778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Improve animal performance</a:t>
            </a:r>
          </a:p>
          <a:p>
            <a:pPr marL="536575" indent="-17780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Decrease heating &amp; molding during storage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• Fermentation inhibitors that Immediately decreases pH (e.g. formaldehyde,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sorbic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 salts)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507E-2220-4386-8DB0-14175C9FACF9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2" descr="Kemin Kemlac Hd 500g | Agri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r="18597"/>
          <a:stretch>
            <a:fillRect/>
          </a:stretch>
        </p:blipFill>
        <p:spPr bwMode="auto">
          <a:xfrm>
            <a:off x="9825869" y="336755"/>
            <a:ext cx="1973621" cy="315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402594" y="3547064"/>
            <a:ext cx="361478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IN" altLang="en-US" sz="16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Mixture </a:t>
            </a:r>
            <a:r>
              <a:rPr lang="en-IN" altLang="en-US" sz="16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lactic acid-producing bacteria : </a:t>
            </a:r>
            <a:r>
              <a:rPr lang="en-IN" altLang="en-US" sz="1600" i="1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Lactobacillus </a:t>
            </a:r>
            <a:r>
              <a:rPr lang="en-IN" altLang="en-US" sz="1600" i="1" dirty="0" err="1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plantarum</a:t>
            </a:r>
            <a:r>
              <a:rPr lang="en-IN" altLang="en-US" sz="16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IN" altLang="en-US" sz="1600" i="1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Lactobacillus acidophilus</a:t>
            </a:r>
            <a:r>
              <a:rPr lang="en-IN" altLang="en-US" sz="16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IN" altLang="en-US" sz="1600" i="1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Lactobacillus </a:t>
            </a:r>
            <a:r>
              <a:rPr lang="en-IN" altLang="en-US" sz="1600" i="1" dirty="0" err="1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bulgaricus</a:t>
            </a:r>
            <a:endParaRPr lang="en-IN" altLang="en-US" sz="1600" i="1" dirty="0" smtClean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442145" y="4592686"/>
            <a:ext cx="361478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IN" altLang="en-US" sz="1600" b="1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Silage </a:t>
            </a:r>
            <a:r>
              <a:rPr lang="en-IN" altLang="en-US" sz="1600" b="1" dirty="0" err="1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Savor</a:t>
            </a:r>
            <a:r>
              <a:rPr lang="en-IN" altLang="en-US" sz="16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several organic </a:t>
            </a:r>
            <a:r>
              <a:rPr lang="en-IN" altLang="en-US" sz="16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endParaRPr lang="en-I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61051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Types of fermentation during Silage formation </a:t>
            </a:r>
          </a:p>
          <a:p>
            <a:pPr>
              <a:buNone/>
            </a:pP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Homolactic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fermentation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homofermentative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pathway)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Very desirable, common in high sugar grasses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Sugars fermented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 lactic acid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low pH nutrient loss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Mediated by Lactobacillus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plantarum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L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acidilacti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etc.</a:t>
            </a:r>
          </a:p>
          <a:p>
            <a:pPr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Heterolactic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fermentations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heterofermentative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pathway)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Less desirable, occurs when limited sugars are available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Mediated by Lactobacillus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brevis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L.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buchneri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Sugars mainly fermented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 acetic acid, &amp; alcohols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Less efficient than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Homolactic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fermentation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136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9A30-D5AD-4DBE-BA0F-810E5AE21D1B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733" y="438315"/>
            <a:ext cx="60769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050" y="548674"/>
            <a:ext cx="60769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04B7-2FBF-456D-8FBC-811BEEA48B8C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Judging the quality of silage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quality of silage can be judged by its color, smell, taste and touch</a:t>
            </a:r>
          </a:p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Color: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In general, pale yellow indicates good quality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If the color is from dark brown to dark green, the silage underwent bad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fermentation and is of bad quality</a:t>
            </a:r>
          </a:p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Smell: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Acidic or a sweet-sour pleasant smell indicates good quality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On the other hand, if there is a manure smell or putrid smell &amp; it is so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repugnant that one can’t put the silage near one's nose, the quality is poor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0779-AA70-4C62-A6F2-4C6EB9330381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425007"/>
            <a:ext cx="10972800" cy="45259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Taste: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If the silage tastes sour and there is no problem in putting it in one's mouth, the quality is good.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On the other hand, if the silage tastes bitter and one cannot put it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in one's mouth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the quality is poor.</a:t>
            </a:r>
          </a:p>
          <a:p>
            <a:pPr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Touch: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When squeezing the silage tightly in a hand and then opening the hand, if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the silage breaks slowly into two, that silage is of good quality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If the silage breaks into small pieces separately, the silage is deficient in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moisture content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If water is dripping, the moisture content of the silage is too high.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9CAF3-AA55-49A3-B8B1-7146EDA07F59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446379"/>
              </p:ext>
            </p:extLst>
          </p:nvPr>
        </p:nvGraphicFramePr>
        <p:xfrm>
          <a:off x="1642909" y="1402493"/>
          <a:ext cx="9272226" cy="3927390"/>
        </p:xfrm>
        <a:graphic>
          <a:graphicData uri="http://schemas.openxmlformats.org/drawingml/2006/table">
            <a:tbl>
              <a:tblPr/>
              <a:tblGrid>
                <a:gridCol w="78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4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2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42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1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Mangal"/>
                        </a:rPr>
                        <a:t>Si.No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.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Crop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Sowing time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Fodder availability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764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Mangal"/>
                        </a:rPr>
                        <a:t>1.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Times New Roman"/>
                          <a:ea typeface="Times New Roman"/>
                          <a:cs typeface="Mangal"/>
                        </a:rPr>
                        <a:t>i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Mangal"/>
                        </a:rPr>
                        <a:t>)</a:t>
                      </a:r>
                      <a:r>
                        <a:rPr lang="hi-IN" sz="1800" dirty="0"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Maize/ Sorghum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 +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 Cowpea/ Guar /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Mangal"/>
                        </a:rPr>
                        <a:t> Rice bean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Feb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 –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March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April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-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July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95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Mangal"/>
                        </a:rPr>
                        <a:t>ii) 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Sorghum/ Hybrid 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Mangal"/>
                        </a:rPr>
                        <a:t>Nepiar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/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Mangal"/>
                        </a:rPr>
                        <a:t>Paragrass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 + </a:t>
                      </a:r>
                      <a:endParaRPr lang="hi-IN" sz="1800" dirty="0" smtClean="0">
                        <a:latin typeface="Times New Roman"/>
                        <a:ea typeface="Times New Roman"/>
                        <a:cs typeface="Mang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Cowpea/ Guar/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Mangal"/>
                        </a:rPr>
                        <a:t> Rice bean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+mn-cs"/>
                        </a:rPr>
                        <a:t>/ </a:t>
                      </a:r>
                      <a:r>
                        <a:rPr lang="en-US" sz="1800" baseline="0" dirty="0" err="1" smtClean="0">
                          <a:latin typeface="Times New Roman"/>
                          <a:ea typeface="Times New Roman"/>
                          <a:cs typeface="+mn-cs"/>
                        </a:rPr>
                        <a:t>stylo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+mn-cs"/>
                        </a:rPr>
                        <a:t>/ </a:t>
                      </a:r>
                      <a:r>
                        <a:rPr lang="en-US" sz="1800" baseline="0" dirty="0" err="1" smtClean="0">
                          <a:latin typeface="Times New Roman"/>
                          <a:ea typeface="Times New Roman"/>
                          <a:cs typeface="+mn-cs"/>
                        </a:rPr>
                        <a:t>Clitoria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June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-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July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August-November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76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i="1" dirty="0" smtClean="0">
                          <a:latin typeface="Times New Roman"/>
                          <a:ea typeface="Times New Roman"/>
                          <a:cs typeface="Mangal"/>
                        </a:rPr>
                        <a:t>iii)</a:t>
                      </a:r>
                      <a:r>
                        <a:rPr lang="en-US" sz="1800" i="1" dirty="0" err="1" smtClean="0">
                          <a:latin typeface="Times New Roman"/>
                          <a:ea typeface="Times New Roman"/>
                          <a:cs typeface="Mangal"/>
                        </a:rPr>
                        <a:t>Barseem</a:t>
                      </a:r>
                      <a:r>
                        <a:rPr lang="hi-IN" sz="1800" i="1" dirty="0" smtClean="0"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Mangal"/>
                        </a:rPr>
                        <a:t>+ 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Oat/ Maize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October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-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November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December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-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April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 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17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2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Hybrid Napier </a:t>
                      </a:r>
                      <a:r>
                        <a:rPr lang="hi-IN" sz="1800" dirty="0" smtClean="0">
                          <a:latin typeface="Times New Roman"/>
                          <a:ea typeface="Times New Roman"/>
                          <a:cs typeface="Mangal"/>
                        </a:rPr>
                        <a:t>+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Cowpea/ 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Mangal"/>
                        </a:rPr>
                        <a:t>Berseem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March- April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Mangal"/>
                        </a:rPr>
                        <a:t>Round the year</a:t>
                      </a:r>
                      <a:endParaRPr lang="en-IN" sz="1800" dirty="0">
                        <a:latin typeface="Times New Roman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416" name="TextBox 5"/>
          <p:cNvSpPr txBox="1">
            <a:spLocks noChangeArrowheads="1"/>
          </p:cNvSpPr>
          <p:nvPr/>
        </p:nvSpPr>
        <p:spPr bwMode="auto">
          <a:xfrm>
            <a:off x="4114801" y="381000"/>
            <a:ext cx="4175502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the year green fodder Production</a:t>
            </a:r>
            <a:endParaRPr lang="en-I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Feeding of silage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2 - 3 year old cattle 11-13 kg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3 - 8 year old cattle 13-22 kg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sheep 1-1.5 kg per 45 kg live wt.</a:t>
            </a:r>
          </a:p>
          <a:p>
            <a:pPr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goats 1-1.5 kg per 45 kg live wt.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3603" t="3955" r="4160" b="2778"/>
          <a:stretch/>
        </p:blipFill>
        <p:spPr bwMode="auto">
          <a:xfrm>
            <a:off x="5392132" y="480767"/>
            <a:ext cx="6061435" cy="509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F314-7E71-4A49-B61B-40EE9A4536FE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/>
          <a:srcRect l="8222" t="1344" r="7992" b="1266"/>
          <a:stretch/>
        </p:blipFill>
        <p:spPr bwMode="auto">
          <a:xfrm>
            <a:off x="622168" y="367645"/>
            <a:ext cx="10897387" cy="608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72D54-311D-4848-B069-6967545E3FAF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2414" y="331076"/>
            <a:ext cx="9128234" cy="592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AD56-E1A4-4DB2-A7CB-5C30A86EE220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8CBD50-959C-4B0E-8ED9-64CBBFD1D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179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93CC4-310C-4410-B537-366FDB214081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1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altLang="en-US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IN" altLang="en-US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1464"/>
            <a:ext cx="30226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C:\Users\hp\Desktop\WhatsApp Images\IMG-20170822-WA0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6" y="2917825"/>
            <a:ext cx="324167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2114551" y="2505075"/>
            <a:ext cx="1738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Sorghum bicolor</a:t>
            </a:r>
            <a:endParaRPr lang="en-I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5" name="TextBox 12"/>
          <p:cNvSpPr txBox="1">
            <a:spLocks noChangeArrowheads="1"/>
          </p:cNvSpPr>
          <p:nvPr/>
        </p:nvSpPr>
        <p:spPr bwMode="auto">
          <a:xfrm>
            <a:off x="3892550" y="2471738"/>
            <a:ext cx="831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Sudan</a:t>
            </a:r>
            <a:r>
              <a:rPr lang="hi-IN" altLang="en-US" sz="1800">
                <a:latin typeface="Times New Roman" panose="02020603050405020304" pitchFamily="18" charset="0"/>
              </a:rPr>
              <a:t> </a:t>
            </a:r>
            <a:endParaRPr lang="en-I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6" name="TextBox 13"/>
          <p:cNvSpPr txBox="1">
            <a:spLocks noChangeArrowheads="1"/>
          </p:cNvSpPr>
          <p:nvPr/>
        </p:nvSpPr>
        <p:spPr bwMode="auto">
          <a:xfrm>
            <a:off x="2286000" y="560705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Maize (</a:t>
            </a:r>
            <a:r>
              <a:rPr lang="en-US" altLang="en-US" sz="1800" i="1"/>
              <a:t>Zea maize</a:t>
            </a:r>
            <a:r>
              <a:rPr lang="en-US" altLang="en-US" sz="1800"/>
              <a:t>)</a:t>
            </a:r>
            <a:endParaRPr lang="en-IN" altLang="en-US" sz="1800"/>
          </a:p>
        </p:txBody>
      </p:sp>
      <p:sp>
        <p:nvSpPr>
          <p:cNvPr id="17417" name="TextBox 14"/>
          <p:cNvSpPr txBox="1">
            <a:spLocks noChangeArrowheads="1"/>
          </p:cNvSpPr>
          <p:nvPr/>
        </p:nvSpPr>
        <p:spPr bwMode="auto">
          <a:xfrm>
            <a:off x="6629400" y="5480051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Bajra (Pearl millet)-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Cenchrus americanus</a:t>
            </a: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N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8" name="TextBox 15"/>
          <p:cNvSpPr txBox="1">
            <a:spLocks noChangeArrowheads="1"/>
          </p:cNvSpPr>
          <p:nvPr/>
        </p:nvSpPr>
        <p:spPr bwMode="auto">
          <a:xfrm>
            <a:off x="4862514" y="-10795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Cereals green fodder</a:t>
            </a:r>
            <a:endParaRPr lang="en-I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9" name="Picture 3" descr="C:\Users\hp\Desktop\Anant\IMG_95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4" y="265114"/>
            <a:ext cx="2503487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" descr="C:\Users\welcome\Downloads\WhatsApp Image 2024-07-20 at 10.47.52 AM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r="6400" b="3200"/>
          <a:stretch>
            <a:fillRect/>
          </a:stretch>
        </p:blipFill>
        <p:spPr bwMode="auto">
          <a:xfrm>
            <a:off x="7762876" y="292101"/>
            <a:ext cx="19907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255588"/>
            <a:ext cx="26939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5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altLang="en-US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6" y="3657600"/>
            <a:ext cx="36671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381000"/>
            <a:ext cx="36433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6876"/>
            <a:ext cx="35052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191000" y="0"/>
            <a:ext cx="359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Leguminous green fodder (Kharif)</a:t>
            </a:r>
            <a:endParaRPr lang="en-I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1789114" y="3227389"/>
            <a:ext cx="3813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Cowpea</a:t>
            </a:r>
            <a:r>
              <a:rPr lang="hi-IN" altLang="en-US" sz="1800"/>
              <a:t> </a:t>
            </a:r>
            <a:r>
              <a:rPr lang="en-IN" altLang="en-US" sz="1800"/>
              <a:t>(EC/4216)-</a:t>
            </a:r>
            <a:r>
              <a:rPr lang="en-IN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Vigna unguiculata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324600" y="3124201"/>
            <a:ext cx="2609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Guar-Cluster bean</a:t>
            </a:r>
            <a:r>
              <a:rPr lang="hi-IN" altLang="en-US" sz="1800">
                <a:latin typeface="Times New Roman" panose="02020603050405020304" pitchFamily="18" charset="0"/>
              </a:rPr>
              <a:t> (</a:t>
            </a:r>
            <a:r>
              <a:rPr lang="en-IN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BG-1</a:t>
            </a:r>
            <a:r>
              <a:rPr lang="hi-IN" altLang="en-US" sz="1800">
                <a:latin typeface="Times New Roman" panose="02020603050405020304" pitchFamily="18" charset="0"/>
              </a:rPr>
              <a:t>)</a:t>
            </a:r>
            <a:endParaRPr lang="en-US" altLang="en-US" sz="18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Cyamopsis tetragonoloba</a:t>
            </a:r>
            <a:endParaRPr lang="en-IN" altLang="en-US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4648200" y="6411914"/>
            <a:ext cx="3875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Rice bean (Bidhan-2</a:t>
            </a:r>
            <a:r>
              <a:rPr lang="hi-IN" altLang="en-US" sz="1800">
                <a:latin typeface="Times New Roman" panose="02020603050405020304" pitchFamily="18" charset="0"/>
              </a:rPr>
              <a:t>)</a:t>
            </a:r>
            <a:r>
              <a:rPr lang="en-US" altLang="en-US" sz="1800"/>
              <a:t>- </a:t>
            </a:r>
            <a:r>
              <a:rPr lang="en-US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Vigna umbellata</a:t>
            </a:r>
            <a:r>
              <a:rPr lang="hi-IN" altLang="en-US" sz="1800" i="1">
                <a:latin typeface="Times New Roman" panose="02020603050405020304" pitchFamily="18" charset="0"/>
              </a:rPr>
              <a:t> </a:t>
            </a:r>
            <a:endParaRPr lang="en-IN" altLang="en-US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3581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2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altLang="en-US" dirty="0" smtClean="0"/>
          </a:p>
        </p:txBody>
      </p:sp>
      <p:sp>
        <p:nvSpPr>
          <p:cNvPr id="19459" name="TextBox 7"/>
          <p:cNvSpPr txBox="1">
            <a:spLocks noChangeArrowheads="1"/>
          </p:cNvSpPr>
          <p:nvPr/>
        </p:nvSpPr>
        <p:spPr bwMode="auto">
          <a:xfrm>
            <a:off x="4195397" y="109510"/>
            <a:ext cx="270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/>
              <a:t>Cereal green fodder </a:t>
            </a:r>
            <a:r>
              <a:rPr lang="hi-IN" altLang="en-US" sz="1800" b="1" dirty="0"/>
              <a:t>(</a:t>
            </a:r>
            <a:r>
              <a:rPr lang="en-US" altLang="en-US" sz="1800" b="1" dirty="0"/>
              <a:t>Rabi)</a:t>
            </a:r>
            <a:endParaRPr lang="en-IN" altLang="en-US" sz="1800" b="1" dirty="0"/>
          </a:p>
        </p:txBody>
      </p:sp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1166770" y="3078884"/>
            <a:ext cx="20534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800" b="1" dirty="0" smtClean="0"/>
              <a:t>Oat (</a:t>
            </a:r>
            <a:r>
              <a:rPr lang="en-I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Avena</a:t>
            </a:r>
            <a:r>
              <a:rPr lang="en-I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sativa</a:t>
            </a:r>
            <a:r>
              <a:rPr lang="en-I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I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TextBox 15"/>
          <p:cNvSpPr txBox="1">
            <a:spLocks noChangeArrowheads="1"/>
          </p:cNvSpPr>
          <p:nvPr/>
        </p:nvSpPr>
        <p:spPr bwMode="auto">
          <a:xfrm>
            <a:off x="3699545" y="6064389"/>
            <a:ext cx="347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Leguminous Green fodder</a:t>
            </a:r>
            <a:r>
              <a:rPr lang="hi-IN" altLang="en-US" sz="1800" b="1" dirty="0">
                <a:latin typeface="Times New Roman" panose="02020603050405020304" pitchFamily="18" charset="0"/>
              </a:rPr>
              <a:t> (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Rabi</a:t>
            </a:r>
            <a:r>
              <a:rPr lang="hi-IN" altLang="en-US" sz="1800" b="1" dirty="0">
                <a:latin typeface="Times New Roman" panose="02020603050405020304" pitchFamily="18" charset="0"/>
              </a:rPr>
              <a:t>)</a:t>
            </a:r>
            <a:endParaRPr lang="en-I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2" name="TextBox 16"/>
          <p:cNvSpPr txBox="1">
            <a:spLocks noChangeArrowheads="1"/>
          </p:cNvSpPr>
          <p:nvPr/>
        </p:nvSpPr>
        <p:spPr bwMode="auto">
          <a:xfrm>
            <a:off x="1099011" y="5631757"/>
            <a:ext cx="2600534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Berseem</a:t>
            </a:r>
            <a:r>
              <a:rPr lang="en-US" altLang="en-US" sz="1800" b="1" dirty="0"/>
              <a:t> </a:t>
            </a:r>
            <a:r>
              <a:rPr lang="hi-IN" altLang="en-US" sz="1800" b="1" dirty="0"/>
              <a:t>(</a:t>
            </a:r>
            <a:r>
              <a:rPr lang="en-US" altLang="en-US" sz="1800" b="1" dirty="0" err="1"/>
              <a:t>Wardan</a:t>
            </a:r>
            <a:r>
              <a:rPr lang="hi-IN" altLang="en-US" sz="1800" b="1" dirty="0"/>
              <a:t>)</a:t>
            </a:r>
            <a:r>
              <a:rPr lang="en-US" altLang="en-US" sz="1800" b="1" dirty="0"/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N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Trifolium</a:t>
            </a:r>
            <a:r>
              <a:rPr lang="en-I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alexandrinum</a:t>
            </a:r>
            <a:r>
              <a:rPr lang="hi-IN" altLang="en-US" sz="1600" b="1" dirty="0">
                <a:latin typeface="Times New Roman" panose="02020603050405020304" pitchFamily="18" charset="0"/>
              </a:rPr>
              <a:t>   </a:t>
            </a:r>
            <a:endParaRPr lang="en-I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6" y="3432982"/>
            <a:ext cx="2781970" cy="215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57" y="350809"/>
            <a:ext cx="2895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" descr="C:\Users\hp\Desktop\WhatsApp Images\IMG-20170822-WA0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77" y="424602"/>
            <a:ext cx="2654741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139031" y="3131704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Maize (</a:t>
            </a:r>
            <a:r>
              <a:rPr lang="en-US" altLang="en-US" sz="1800" i="1" dirty="0" err="1"/>
              <a:t>Zea</a:t>
            </a:r>
            <a:r>
              <a:rPr lang="en-US" altLang="en-US" sz="1800" i="1" dirty="0"/>
              <a:t> maize</a:t>
            </a:r>
            <a:r>
              <a:rPr lang="en-US" altLang="en-US" sz="1800" dirty="0"/>
              <a:t>)</a:t>
            </a:r>
            <a:endParaRPr lang="en-IN" altLang="en-US" sz="1800" dirty="0"/>
          </a:p>
        </p:txBody>
      </p:sp>
      <p:sp>
        <p:nvSpPr>
          <p:cNvPr id="2" name="AutoShape 4" descr="lucerne_fodder.jpg | Dairy Knowledge Port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6" descr="lucerne_fodder.jpg | Dairy Knowledge Port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" name="AutoShape 8" descr="lucerne_fodder.jpg | Dairy Knowledge Portal"/>
          <p:cNvSpPr>
            <a:spLocks noChangeAspect="1" noChangeArrowheads="1"/>
          </p:cNvSpPr>
          <p:nvPr/>
        </p:nvSpPr>
        <p:spPr bwMode="auto">
          <a:xfrm>
            <a:off x="-149225" y="8499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" name="AutoShape 10" descr="lucerne_fodder.jpg | Dairy Knowledge Port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AutoShape 12" descr="lucerne_fodder.jpg | Dairy Knowledge Porta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22" y="3557639"/>
            <a:ext cx="2249960" cy="2081213"/>
          </a:xfrm>
          <a:prstGeom prst="rect">
            <a:avLst/>
          </a:prstGeom>
        </p:spPr>
      </p:pic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6821477" y="5800642"/>
            <a:ext cx="27687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Lucern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Medicago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Sativa</a:t>
            </a:r>
            <a:r>
              <a:rPr lang="hi-IN" altLang="en-US" sz="1600" dirty="0" smtClean="0">
                <a:latin typeface="Times New Roman" panose="02020603050405020304" pitchFamily="18" charset="0"/>
              </a:rPr>
              <a:t>   </a:t>
            </a:r>
            <a:endParaRPr lang="en-I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Picture 14" descr="Lucerne Seed (Medicago sativa) | Buy Online | FarmSeeds.co.uk - Farm See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630" y="3552824"/>
            <a:ext cx="1532389" cy="166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157" y="3496563"/>
            <a:ext cx="2625391" cy="20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altLang="en-US" smtClean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369888"/>
            <a:ext cx="16129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2166938" y="2951163"/>
            <a:ext cx="2120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Napier-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N" alt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Cenchrus purpureus</a:t>
            </a:r>
            <a:r>
              <a:rPr lang="en-US" altLang="en-US" sz="1800" b="1" i="1"/>
              <a:t> </a:t>
            </a:r>
            <a:endParaRPr lang="en-IN" altLang="en-US" sz="1800" b="1" i="1"/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04800"/>
            <a:ext cx="2724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9107488" y="2984500"/>
            <a:ext cx="704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Azola</a:t>
            </a:r>
            <a:endParaRPr lang="en-IN" altLang="en-US" sz="1800" b="1"/>
          </a:p>
        </p:txBody>
      </p:sp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95726"/>
            <a:ext cx="35814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3182938" y="6470650"/>
            <a:ext cx="1833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Clitoria ternatea</a:t>
            </a:r>
          </a:p>
        </p:txBody>
      </p:sp>
      <p:sp>
        <p:nvSpPr>
          <p:cNvPr id="20489" name="TextBox 12"/>
          <p:cNvSpPr txBox="1">
            <a:spLocks noChangeArrowheads="1"/>
          </p:cNvSpPr>
          <p:nvPr/>
        </p:nvSpPr>
        <p:spPr bwMode="auto">
          <a:xfrm>
            <a:off x="6400800" y="6469064"/>
            <a:ext cx="272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IN" altLang="en-US" sz="1800">
                <a:latin typeface="Arial" panose="020B0604020202020204" pitchFamily="34" charset="0"/>
                <a:hlinkClick r:id="rId5"/>
              </a:rPr>
              <a:t>Stylosanthes Guianensis</a:t>
            </a:r>
            <a:endParaRPr lang="en-I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TextBox 13"/>
          <p:cNvSpPr txBox="1">
            <a:spLocks noChangeArrowheads="1"/>
          </p:cNvSpPr>
          <p:nvPr/>
        </p:nvSpPr>
        <p:spPr bwMode="auto">
          <a:xfrm>
            <a:off x="4953000" y="0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Perennial Green fodder</a:t>
            </a:r>
            <a:r>
              <a:rPr lang="hi-IN" altLang="en-US" sz="1800" b="1"/>
              <a:t> </a:t>
            </a:r>
            <a:endParaRPr lang="en-IN" altLang="en-US" sz="1800" b="1"/>
          </a:p>
        </p:txBody>
      </p:sp>
      <p:sp>
        <p:nvSpPr>
          <p:cNvPr id="20491" name="TextBox 14"/>
          <p:cNvSpPr txBox="1">
            <a:spLocks noChangeArrowheads="1"/>
          </p:cNvSpPr>
          <p:nvPr/>
        </p:nvSpPr>
        <p:spPr bwMode="auto">
          <a:xfrm>
            <a:off x="5465763" y="3481389"/>
            <a:ext cx="2500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Leguminous (Perennial)</a:t>
            </a:r>
            <a:endParaRPr lang="en-IN" altLang="en-US" sz="1800" b="1"/>
          </a:p>
        </p:txBody>
      </p:sp>
      <p:pic>
        <p:nvPicPr>
          <p:cNvPr id="20492" name="Picture 14" descr="West African Plants - A Photo Guide - Stylosanthes erecta P.Beauv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21126"/>
            <a:ext cx="379253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6" descr="Butterfly Pea Mix Clitoria Ternatea Seeds | Fair Dinkum See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3895726"/>
            <a:ext cx="12430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4" name="TextBox 6"/>
          <p:cNvSpPr txBox="1">
            <a:spLocks noChangeArrowheads="1"/>
          </p:cNvSpPr>
          <p:nvPr/>
        </p:nvSpPr>
        <p:spPr bwMode="auto">
          <a:xfrm>
            <a:off x="5037138" y="2914651"/>
            <a:ext cx="1890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Paragrass-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IN" altLang="en-US" sz="1800" u="sng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Brachiaria mutica</a:t>
            </a: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95" name="Picture 2" descr="Image result for paragrass phot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4964"/>
            <a:ext cx="2058988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4" descr="Para grass| Cape York Natural Resource Managemen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369888"/>
            <a:ext cx="1828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8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4292600" y="2838450"/>
            <a:ext cx="284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Subabul </a:t>
            </a:r>
            <a:r>
              <a:rPr lang="en-IN" altLang="en-US" sz="200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Vachellia nilotica</a:t>
            </a:r>
            <a:endParaRPr lang="en-I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4313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3676"/>
            <a:ext cx="37338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C:\Users\hp\Downloads\downl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0100"/>
            <a:ext cx="3886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:\Users\hp\Downloads\download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2" b="15710"/>
          <a:stretch>
            <a:fillRect/>
          </a:stretch>
        </p:blipFill>
        <p:spPr bwMode="auto">
          <a:xfrm>
            <a:off x="6096000" y="5613401"/>
            <a:ext cx="38862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:\Users\hp\Downloads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59151"/>
            <a:ext cx="39624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1"/>
          <p:cNvSpPr>
            <a:spLocks noChangeArrowheads="1"/>
          </p:cNvSpPr>
          <p:nvPr/>
        </p:nvSpPr>
        <p:spPr bwMode="auto">
          <a:xfrm>
            <a:off x="2590801" y="6410325"/>
            <a:ext cx="180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1800" b="1" i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Moringa oleifera</a:t>
            </a:r>
            <a:endParaRPr lang="en-IN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F6156-7FDA-4C63-AC5C-2AFC982E6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52" y="1008800"/>
            <a:ext cx="11350892" cy="5849200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means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preservation &amp; careful maintenance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fodder,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unchanged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during chemical reactions or physical transformations of fodder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when it is excessively available for future needs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Objective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preserve feed when it is available in excess.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maintain optimum nutritional value of fodder.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shift available feed from the present to the future.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move feed from one location to another location.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assist pasture management and field.</a:t>
            </a:r>
          </a:p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Methods of Conservation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Hay &amp; silage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are the main methods of conserving forage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Hay is preserved by drying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• Silage involves natural fermentation, which produces lactic &amp; other acids,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which ‘pickle’ or preserve the forage.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98619-1F88-4F09-85D9-E3D5B469F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814" y="111329"/>
            <a:ext cx="9603275" cy="7600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of fodder 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F400-6A24-4575-AE5A-9B4DDF55248F}" type="datetime5">
              <a:rPr lang="en-US" smtClean="0"/>
              <a:t>25-Jun-25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Bihar Veterinary College, Patna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11971</TotalTime>
  <Words>2174</Words>
  <Application>Microsoft Office PowerPoint</Application>
  <PresentationFormat>Widescreen</PresentationFormat>
  <Paragraphs>335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Lucida Sans Unicode</vt:lpstr>
      <vt:lpstr>Mangal</vt:lpstr>
      <vt:lpstr>Times New Roman</vt:lpstr>
      <vt:lpstr>Verdana</vt:lpstr>
      <vt:lpstr>Wingdings</vt:lpstr>
      <vt:lpstr>Wingdings 2</vt:lpstr>
      <vt:lpstr>Wingdings 3</vt:lpstr>
      <vt:lpstr>Concourse</vt:lpstr>
      <vt:lpstr>  Conservation of green fodder  (Silage)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Conservation of fodder ?</vt:lpstr>
      <vt:lpstr>PowerPoint Presentation</vt:lpstr>
      <vt:lpstr>PowerPoint Presentation</vt:lpstr>
      <vt:lpstr>PowerPoint Presentation</vt:lpstr>
      <vt:lpstr>Selection of crops for silage making</vt:lpstr>
      <vt:lpstr>Site for construction of silo</vt:lpstr>
      <vt:lpstr>PowerPoint Presentation</vt:lpstr>
      <vt:lpstr>PowerPoint Presentation</vt:lpstr>
      <vt:lpstr>PowerPoint Presentation</vt:lpstr>
      <vt:lpstr>PowerPoint Presentation</vt:lpstr>
      <vt:lpstr>Making of Silage ?</vt:lpstr>
      <vt:lpstr>PowerPoint Presentation</vt:lpstr>
      <vt:lpstr>PowerPoint Presentation</vt:lpstr>
      <vt:lpstr>PowerPoint Presentation</vt:lpstr>
      <vt:lpstr>Silage Quality by Shephered et al. (1948)</vt:lpstr>
      <vt:lpstr>Nutrient losses during silage making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Rumen Degradable Protein (RDP), Rumen Undegradable Protein (UDP) and Kinetics</dc:title>
  <dc:creator>Kundan Krishnan</dc:creator>
  <cp:lastModifiedBy>sankha nath koley</cp:lastModifiedBy>
  <cp:revision>964</cp:revision>
  <dcterms:created xsi:type="dcterms:W3CDTF">2020-04-30T11:20:30Z</dcterms:created>
  <dcterms:modified xsi:type="dcterms:W3CDTF">2025-06-25T06:12:16Z</dcterms:modified>
</cp:coreProperties>
</file>