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30"/>
  </p:notesMasterIdLst>
  <p:sldIdLst>
    <p:sldId id="370" r:id="rId2"/>
    <p:sldId id="369" r:id="rId3"/>
    <p:sldId id="368" r:id="rId4"/>
    <p:sldId id="257" r:id="rId5"/>
    <p:sldId id="343" r:id="rId6"/>
    <p:sldId id="345" r:id="rId7"/>
    <p:sldId id="346" r:id="rId8"/>
    <p:sldId id="347" r:id="rId9"/>
    <p:sldId id="356" r:id="rId10"/>
    <p:sldId id="357" r:id="rId11"/>
    <p:sldId id="358" r:id="rId12"/>
    <p:sldId id="359" r:id="rId13"/>
    <p:sldId id="360" r:id="rId14"/>
    <p:sldId id="353" r:id="rId15"/>
    <p:sldId id="348" r:id="rId16"/>
    <p:sldId id="349" r:id="rId17"/>
    <p:sldId id="350" r:id="rId18"/>
    <p:sldId id="351" r:id="rId19"/>
    <p:sldId id="313" r:id="rId20"/>
    <p:sldId id="361" r:id="rId21"/>
    <p:sldId id="365" r:id="rId22"/>
    <p:sldId id="362" r:id="rId23"/>
    <p:sldId id="366" r:id="rId24"/>
    <p:sldId id="363" r:id="rId25"/>
    <p:sldId id="354" r:id="rId26"/>
    <p:sldId id="355" r:id="rId27"/>
    <p:sldId id="367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294" autoAdjust="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21174-7917-4115-B824-50AE19DC635B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ECDD-090A-4F7B-AB4A-540F34E2C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i-IN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0767E9-6098-4D88-B302-FDA5F3FBC37B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3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EECDD-090A-4F7B-AB4A-540F34E2C01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6/25/2025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rdharmendravet2310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ncbi.nlm.nih.gov/core/lw/2.0/html/tileshop_pmc/tileshop_pmc_inline.html?title=Click%20on%20image%20to%20zoom&amp;p=PMC3&amp;id=10027313_cureus-0015-00000035148-i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6927-6F7C-436A-A768-962814D00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703" y="1015036"/>
            <a:ext cx="9205719" cy="9570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IN" sz="3200" dirty="0" smtClean="0">
                <a:latin typeface="Times New Roman"/>
                <a:ea typeface="Times New Roman"/>
              </a:rPr>
              <a:t>Proximate </a:t>
            </a:r>
            <a:r>
              <a:rPr lang="en-IN" sz="3200" dirty="0">
                <a:latin typeface="Times New Roman"/>
                <a:ea typeface="Times New Roman"/>
              </a:rPr>
              <a:t>Analysis of </a:t>
            </a:r>
            <a:r>
              <a:rPr lang="en-IN" sz="3200" dirty="0" smtClean="0">
                <a:latin typeface="Times New Roman"/>
                <a:ea typeface="Times New Roman"/>
              </a:rPr>
              <a:t>Feeds and Its</a:t>
            </a:r>
            <a:r>
              <a:rPr lang="en-IN" sz="3200" dirty="0">
                <a:latin typeface="Times New Roman"/>
                <a:ea typeface="Times New Roman"/>
              </a:rPr>
              <a:t/>
            </a:r>
            <a:br>
              <a:rPr lang="en-IN" sz="3200" dirty="0">
                <a:latin typeface="Times New Roman"/>
                <a:ea typeface="Times New Roman"/>
              </a:rPr>
            </a:br>
            <a:r>
              <a:rPr lang="en-IN" sz="3200" dirty="0">
                <a:latin typeface="Times New Roman"/>
                <a:ea typeface="Times New Roman"/>
              </a:rPr>
              <a:t>Importance and </a:t>
            </a:r>
            <a:r>
              <a:rPr lang="en-IN" sz="3200" dirty="0" smtClean="0">
                <a:latin typeface="Times New Roman"/>
                <a:ea typeface="Times New Roman"/>
              </a:rPr>
              <a:t>limitation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EC0F2-6D7B-4F0C-8C00-E54F5E79E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031" y="2496208"/>
            <a:ext cx="8496802" cy="19016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Dharmendra  Kumar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Animal Nutrition,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Bihar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College, 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Bihar Animal Sciences University, Patna, Bihar,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</a:t>
            </a:r>
          </a:p>
          <a:p>
            <a:pPr algn="ctr">
              <a:lnSpc>
                <a:spcPct val="1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drdharmendravet2310@gmail.com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ean of SGIDT – Bihar Animal Sciences University | बिहार पशु विज्ञान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6672" r="67644" b="6797"/>
          <a:stretch/>
        </p:blipFill>
        <p:spPr bwMode="auto">
          <a:xfrm>
            <a:off x="1440927" y="113336"/>
            <a:ext cx="819150" cy="90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16C54-EB9F-EA88-1637-ADB773183B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47" y="191123"/>
            <a:ext cx="706120" cy="7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High temperature drying</a:t>
            </a:r>
          </a:p>
          <a:p>
            <a:pPr marL="850900" indent="63500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 oven at Temp. 100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850900" indent="63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of drying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will losses of volatile labile compounds.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methods of drying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 temperature drying</a:t>
            </a: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temperature drying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vaccum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drying oven (Temp. 30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C, 16mm mercury pressure)</a:t>
            </a: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type of drying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will reduce losses of volatile labile compounds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losses due to prolonged enzymatic activity are likely to be large.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methods of drying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481329"/>
            <a:ext cx="11372193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Toluene distillation</a:t>
            </a: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silage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DM in silage is calculated from the volume of water removed by  distillation in the presence of toluene.</a:t>
            </a: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titrimetric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determination of the total acidity of the distillate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used to correct the measured volume of the distillate for the volume.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methods of drying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Dairy search method</a:t>
            </a: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“Dairy search” for moisture determination in molasses.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Developed at NDRI,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Karnal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disintegrating the carbohydrate  moiety with the help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completely   extracting thereby bound water with the help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xylol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1440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Recovery of 95-98% of added distilled water in the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molasses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methods of drying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4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16165" y="2364828"/>
          <a:ext cx="4729656" cy="351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611"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moisture feeds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11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DM%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fodder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15-30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Silage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25-45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1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Haylage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45-60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Wet byproducts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10-25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481330"/>
            <a:ext cx="10972800" cy="189249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Classification of feed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Succulent  (Moisture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 18%)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Non-Succulent  (Moisture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 18%)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82" t="9698" r="9123" b="21983"/>
          <a:stretch>
            <a:fillRect/>
          </a:stretch>
        </p:blipFill>
        <p:spPr bwMode="auto">
          <a:xfrm>
            <a:off x="0" y="0"/>
            <a:ext cx="11981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Crude fat is known as ether extract</a:t>
            </a:r>
          </a:p>
          <a:p>
            <a:pPr marL="566928" indent="-4572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Consists of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glycerides of fatty acids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free F.A, chlorophyll, 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soluble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vitamins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sterols, phospholipids,, volatile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substances,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waxes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resins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,, etc.</a:t>
            </a:r>
          </a:p>
          <a:p>
            <a:pPr marL="566928" indent="-45720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Alcohol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and pigments)</a:t>
            </a: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Fat is estimated by extraction with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petroleum ether ( boiling point 40-60</a:t>
            </a:r>
            <a:r>
              <a:rPr lang="en-US" sz="2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by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soxhlet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extractor.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Ether extract (EE):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Source of energy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EFA and fat soluble vitamins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EE component is not stable and makes the storage of high fat feeds difficult due to</a:t>
            </a:r>
          </a:p>
          <a:p>
            <a:pPr marL="568325" indent="-458788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rancidity.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True fats are esters of glycerol with 3 moles of FA,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while crude fat contains other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substances also which are less digestible and do not provide energy. Hence</a:t>
            </a:r>
          </a:p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overestimation of energy content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Significance of EE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740979"/>
            <a:ext cx="10972800" cy="52663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Weende’s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system of analysis Carbohydrates could be grouped into the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Soluble Carbohydrate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(starches and the sugars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coarse fibrous fraction (CF)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CF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 Cellulose,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and lignin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Estimated by treating the moisture and fat free sample with 1.25% acid and alkali.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Mostly undigested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monogastrics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Acid stomach digestion and the subsequent alkaline intestinal digestion.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Insoluble organic residue called CF.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Gives bulk and is laxative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Normal peristaltic movements of intestine dependent on CF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 It decreases the digestibility of other nutrients also by increasing the passage rate and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acting as barrier to enzymes over soluble nutrients.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119512"/>
            <a:ext cx="10972800" cy="813183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Crude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(CF):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34924"/>
            <a:ext cx="10972800" cy="435193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Physical and chemical characteristic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NRC, International feed classes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Dry forage and roughage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Succulent forage and pasture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Silage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feed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Protein supplement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Mineral supplement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Vitamin supplement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Additives</a:t>
            </a:r>
          </a:p>
          <a:p>
            <a:pPr marL="284163" lvl="0" indent="-2841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7298"/>
            <a:ext cx="10972800" cy="83557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Classification of Feeds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1503" y="1450388"/>
            <a:ext cx="487581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lvl="0" indent="-457200" defTabSz="914400">
              <a:lnSpc>
                <a:spcPct val="150000"/>
              </a:lnSpc>
              <a:buClr>
                <a:srgbClr val="2DA2BF"/>
              </a:buClr>
              <a:buSzPct val="68000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89610"/>
              </p:ext>
            </p:extLst>
          </p:nvPr>
        </p:nvGraphicFramePr>
        <p:xfrm>
          <a:off x="4335521" y="1366050"/>
          <a:ext cx="714178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7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Basis of CF content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6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Roughage  (CF &gt; 18%)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Concentrate (CF &lt;18%)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Succulent  (Moisture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18%) and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Non-Succulent  (Moisture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18%)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Based on Energy and DCP</a:t>
                      </a:r>
                    </a:p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Carbaneous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Rich in energy- Cereal grains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Leguminous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Non- leguminous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Proteinous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Oil seed cakes, Animal Protein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Green and Dry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iii. Intermediary-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Brans,husks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chunies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94860"/>
              </p:ext>
            </p:extLst>
          </p:nvPr>
        </p:nvGraphicFramePr>
        <p:xfrm>
          <a:off x="4393327" y="4572017"/>
          <a:ext cx="714178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9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Roughage  on the basis of nutritive value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6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Maintenance type  (3-5%) DCP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 legume cereal fodders and grasses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Productive type  (</a:t>
                      </a:r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DCP-5%)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Legume fodders &amp; Hay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Non maintenance type  (</a:t>
                      </a:r>
                      <a:r>
                        <a:rPr lang="en-US" sz="20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DCP 3%)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Straws &amp;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Stovers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b="5128"/>
          <a:stretch>
            <a:fillRect/>
          </a:stretch>
        </p:blipFill>
        <p:spPr bwMode="auto">
          <a:xfrm>
            <a:off x="1752600" y="3429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informedfarmers.com/wp-content/uploads/2010/10/hol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r="14330"/>
          <a:stretch>
            <a:fillRect/>
          </a:stretch>
        </p:blipFill>
        <p:spPr bwMode="auto">
          <a:xfrm>
            <a:off x="4419600" y="9144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Right-05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2538">
            <a:off x="6965951" y="1944688"/>
            <a:ext cx="24987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Right-05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7494">
            <a:off x="3106739" y="2733675"/>
            <a:ext cx="2009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Right-05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2913" y="1390650"/>
            <a:ext cx="1655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penpur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21" y="2428114"/>
            <a:ext cx="1247775" cy="114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3" descr="straw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53" y="3783012"/>
            <a:ext cx="1373023" cy="11562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7" descr="090225_1709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99" y="2438399"/>
            <a:ext cx="1210733" cy="114276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3635374"/>
            <a:ext cx="14668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5" descr="D:\Thesis\chanchal thesis 27-11-08\photo\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5" t="14404" r="28931" b="71053"/>
          <a:stretch>
            <a:fillRect/>
          </a:stretch>
        </p:blipFill>
        <p:spPr bwMode="auto">
          <a:xfrm>
            <a:off x="1646408" y="331788"/>
            <a:ext cx="10128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27"/>
          <p:cNvSpPr txBox="1">
            <a:spLocks noChangeArrowheads="1"/>
          </p:cNvSpPr>
          <p:nvPr/>
        </p:nvSpPr>
        <p:spPr bwMode="auto">
          <a:xfrm>
            <a:off x="1667755" y="1458385"/>
            <a:ext cx="129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i-IN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hi-IN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 Energy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Protein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</a:t>
            </a:r>
            <a:r>
              <a:rPr lang="hi-I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endParaRPr lang="hi-I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hi-I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152401"/>
            <a:ext cx="7620000" cy="4619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i-I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Feeding of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Animal as per requirement</a:t>
            </a:r>
          </a:p>
        </p:txBody>
      </p:sp>
      <p:sp>
        <p:nvSpPr>
          <p:cNvPr id="4111" name="TextBox 27"/>
          <p:cNvSpPr txBox="1">
            <a:spLocks noChangeArrowheads="1"/>
          </p:cNvSpPr>
          <p:nvPr/>
        </p:nvSpPr>
        <p:spPr bwMode="auto">
          <a:xfrm rot="1398484">
            <a:off x="7039969" y="1423226"/>
            <a:ext cx="34420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Water,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</a:t>
            </a:r>
            <a:r>
              <a:rPr lang="hi-I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  <a:r>
              <a:rPr lang="hi-I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Mineral,     					Vitamin 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5EC1F8-62E0-4958-81CC-9217FB158C6F}" type="datetime1">
              <a:rPr lang="en-US" smtClean="0"/>
              <a:pPr>
                <a:defRPr/>
              </a:pPr>
              <a:t>6/25/2025</a:t>
            </a:fld>
            <a:endParaRPr lang="en-US" dirty="0"/>
          </a:p>
        </p:txBody>
      </p:sp>
      <p:pic>
        <p:nvPicPr>
          <p:cNvPr id="41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286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1763713" y="4806950"/>
            <a:ext cx="129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i-IN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hi-IN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 Energy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Protein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</a:t>
            </a:r>
            <a:r>
              <a:rPr lang="hi-I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</a:t>
            </a:r>
            <a:endParaRPr lang="hi-I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hi-I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735291"/>
            <a:ext cx="10972800" cy="53482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Crude protein estimated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Kjeldahl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digestion procedure, where organic matter is digested by heating in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concentrated sulfuric acid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Nitrogen containing organic molecule form ammonium sulfate.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				(except nitrate and nitrite)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Ammonia liberated by adding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40%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Amount of ammonia is estimated by distillation and titration with standard solution     	                                                                  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(N/10 H2SO4   or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N/10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Crude protein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(True protein + NPN)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N*6.25   (N in %)</a:t>
            </a:r>
          </a:p>
          <a:p>
            <a:pPr marL="109728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Nitrogen  portion of food divided into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True protein nitrogen and non-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poteinous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nitrogen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(NPN).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NPN: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urea nitrogen, nucleic acid, ammonia nitrogen, uric acid nitrogen, free amino acids. Amines etc.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3809"/>
            <a:ext cx="10972800" cy="61148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Protein Analysis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29519"/>
            <a:ext cx="10972800" cy="187966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quality control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 as energy source- not recommended as 20% loss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NPN not utilized by poultry beyond 0.15%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Feeds used in poultry ration generally do not contain significant amount of NPN.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093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Significance of protein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27804"/>
              </p:ext>
            </p:extLst>
          </p:nvPr>
        </p:nvGraphicFramePr>
        <p:xfrm>
          <a:off x="329232" y="3195147"/>
          <a:ext cx="57699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Concentrates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: CF 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18%,      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TDN 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60%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Energy feeds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ii) Protein feeds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CP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20%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CP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20%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9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Cereal grains, Mill byproducts, Fruits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Animal Protein:  CP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47%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Plant protein- CP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 47</a:t>
                      </a:r>
                      <a:r>
                        <a:rPr lang="en-US" sz="2000" baseline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51656"/>
              </p:ext>
            </p:extLst>
          </p:nvPr>
        </p:nvGraphicFramePr>
        <p:xfrm>
          <a:off x="6285161" y="3162913"/>
          <a:ext cx="5554717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Ingredients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CP 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Green fodder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legume green fodder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8-10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Legume green fodder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18-20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Dry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Straws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Legume straws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Grains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Cereal grains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8-12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Legume seeds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By products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Brans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12-14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Oil cakes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Less than 47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61498"/>
            <a:ext cx="10972800" cy="18136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Inorganic constituent of food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Inorganic residue after complete ignition of sample at 550-650º C.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residue after burning any biological material in furnace at 550</a:t>
            </a:r>
            <a:r>
              <a:rPr lang="en-US" sz="2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Organic material: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DM-Ash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9352" y="101213"/>
            <a:ext cx="9932276" cy="4663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229" y="2542832"/>
            <a:ext cx="9327932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 component is Silica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minerals (acid soluble) and acid insoluble ash (AIA)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AIA includes sand and silica.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Maximum permissible level 3%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Index of feed quality -reduces digestibility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as internal marker in feed quality evaluation as it is not digested.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66009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 between the wt. of sample –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Moisture+EE+CP+CF+Ash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Mixture of starches and sugars +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lignin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Indicate non cellulose portion of feed CHO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 of easily available energy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9352" y="274638"/>
            <a:ext cx="9900745" cy="59246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NFE- Nitrogen Free Extract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425078"/>
            <a:ext cx="10972800" cy="380679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Crude protein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50900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over estimates feed protein values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because:</a:t>
            </a:r>
          </a:p>
          <a:p>
            <a:pPr marL="850900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nitrogen in inorganic ( nitrates, ammonium salts and urea- which have   46% nitrogen.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Assumes all N comes from protein but it is not always true (DNA, RNA, ammonia,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amino acids, NPN compounds)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method we use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6.25 (16% N)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conversion factor for protein calculation but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oilseed proteins contain 18.5% 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for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Milk we use a conversion factor of 6.38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3944" y="63064"/>
            <a:ext cx="10368455" cy="70944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Limitation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740336"/>
            <a:ext cx="11135710" cy="570774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50900" indent="-4762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does not give a true estimate of the least digestible part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 many feedstuffs- particularly straw.</a:t>
            </a:r>
          </a:p>
          <a:p>
            <a:pPr marL="803275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fibrous fraction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lignin is partly dissolved in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and </a:t>
            </a:r>
          </a:p>
          <a:p>
            <a:pPr marL="803275" indent="0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hemicellulose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 dissolved by both acids as well as alkali solution. </a:t>
            </a:r>
          </a:p>
          <a:p>
            <a:pPr marL="803275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Thus, CF may be underestimated.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NFE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may be overestimated</a:t>
            </a:r>
          </a:p>
          <a:p>
            <a:pPr marL="803275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There is no direct method for estimation of nitrogen-free extract.</a:t>
            </a:r>
          </a:p>
          <a:p>
            <a:pPr marL="803275" inden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NFE contains accumulated errors from CP, CF, EE and ash.</a:t>
            </a:r>
          </a:p>
          <a:p>
            <a:pPr marL="803275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Normally loss of volatile fractions is added in NFE.</a:t>
            </a:r>
          </a:p>
          <a:p>
            <a:pPr marL="977900" indent="-17462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assumption about high digestibility of NFE and low digestibility of CF is always not true and the reverse is frequently observed.</a:t>
            </a:r>
          </a:p>
          <a:p>
            <a:pPr marL="803275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2054" y="116978"/>
            <a:ext cx="9727325" cy="592465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Limitation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66455"/>
            <a:ext cx="10972800" cy="577082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Total Ash: </a:t>
            </a:r>
          </a:p>
          <a:p>
            <a:pPr marL="850900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not truly representative of minerals levels in either quantitative or qualitative terms.</a:t>
            </a:r>
          </a:p>
          <a:p>
            <a:pPr marL="850900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Ash may contain material of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organic origin such as S and P from protein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50900" indent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loss of volatile material in the form of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sodium, Potassium, chlorine,   phosphorus  and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occurs during ignition.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does not partition biological material into well defined chemical constituents.</a:t>
            </a:r>
          </a:p>
          <a:p>
            <a:pPr>
              <a:lnSpc>
                <a:spcPct val="160000"/>
              </a:lnSpc>
            </a:pPr>
            <a:r>
              <a:rPr lang="en-US" sz="2400" dirty="0" smtClean="0">
                <a:solidFill>
                  <a:srgbClr val="040C28"/>
                </a:solidFill>
                <a:latin typeface="Times New Roman" pitchFamily="18" charset="0"/>
                <a:cs typeface="Times New Roman" pitchFamily="18" charset="0"/>
              </a:rPr>
              <a:t>It cannot determine the amount of minerals, vitamins, or other micronutrients that will be present in the sample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90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38024"/>
              </p:ext>
            </p:extLst>
          </p:nvPr>
        </p:nvGraphicFramePr>
        <p:xfrm>
          <a:off x="1287516" y="866282"/>
          <a:ext cx="952763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Fraction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Components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Moisture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Water and volatile materials and bases, if present in samples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Essential elements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Major: Ca, P, Mg, Na, K, S,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Trace: Fe, Cu, Co, I, Zn,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Mo, Se, F, V, Cr,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As, Si, Ni</a:t>
                      </a:r>
                    </a:p>
                    <a:p>
                      <a:pPr algn="l"/>
                      <a:r>
                        <a:rPr lang="it-IT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Non essential elements: Al, B, Pb, Ti</a:t>
                      </a:r>
                    </a:p>
                    <a:p>
                      <a:pPr algn="l"/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Silica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Crude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Protein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Proteins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amino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acids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amines, nitrates,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nitrogenous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glycosides,</a:t>
                      </a:r>
                    </a:p>
                    <a:p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glycoproteins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B-vitamins and nucleic acids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Ether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Extract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Fats, oils, organic acids, pigments, sterols, waxes and </a:t>
                      </a:r>
                    </a:p>
                    <a:p>
                      <a:pPr algn="l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vitamin A, D, E and 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Crude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Fibre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Cellulose, </a:t>
                      </a:r>
                      <a:r>
                        <a:rPr kumimoji="0" lang="en-US" sz="2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hemicellulose</a:t>
                      </a:r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lignin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Nitrogen</a:t>
                      </a:r>
                    </a:p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Free Extract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Part of hemicellulose, lignin, sugars,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fructans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starch, organic acids, 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pectins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tannins, resins, pigments and water soluble vitamins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55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Fractions of food/feed as per </a:t>
            </a:r>
            <a:r>
              <a:rPr lang="en-US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Weende’s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system of analysis</a:t>
            </a:r>
            <a:b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8CBD50-959C-4B0E-8ED9-64CBBFD1D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666" y="1125729"/>
            <a:ext cx="10972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food constituent or group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constituents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same general chemical composition that aids in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of animal life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of priority:   </a:t>
            </a:r>
          </a:p>
          <a:p>
            <a:pPr marL="627063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water,    </a:t>
            </a:r>
          </a:p>
          <a:p>
            <a:pPr marL="627063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ii) energy,     </a:t>
            </a:r>
          </a:p>
          <a:p>
            <a:pPr marL="627063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iii) protein,   </a:t>
            </a:r>
          </a:p>
          <a:p>
            <a:pPr marL="627063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mineral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7063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v) vitamins.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296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n external file that holds a picture, illustration, etc.&#10;Object name is cureus-0015-00000035148-i01.jpg">
            <a:hlinkClick r:id="rId2" tgtFrame="&quot;tileshopwindow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02" y="2040466"/>
            <a:ext cx="2514598" cy="2226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blob:https://web.whatsapp.com/bfaa38f6-58f0-4a82-9c0b-9a9e7358b7c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0493" r="11019" b="5459"/>
          <a:stretch/>
        </p:blipFill>
        <p:spPr>
          <a:xfrm>
            <a:off x="5697266" y="1751467"/>
            <a:ext cx="2631748" cy="228600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037468"/>
            <a:ext cx="1930400" cy="18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6156-7FDA-4C63-AC5C-2AFC982E6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68" y="1197488"/>
            <a:ext cx="10886514" cy="74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Proximate analysis is a system of approximating the nutritive value of a feed stuffs without actually going to feeding/ digestion trial.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98619-1F88-4F09-85D9-E3D5B469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48" y="322996"/>
            <a:ext cx="9603275" cy="3374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586" y="2308748"/>
            <a:ext cx="11020096" cy="3600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compare chemical composition of feeds.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proximate composition of feedstuff or any biological matter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estimate nutritive values of feeds and fodder viz. digestibility, DCP%,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TDN% through digestion trials.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unknown feed samples.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4951002"/>
          </a:xfrm>
        </p:spPr>
        <p:txBody>
          <a:bodyPr>
            <a:noAutofit/>
          </a:bodyPr>
          <a:lstStyle/>
          <a:p>
            <a:r>
              <a:rPr lang="de-DE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Wilhelm Henneberg and Friedrich Stohmann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Proximate principles analysis system in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1865 at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Weende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Experimental Station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village near the University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Goettingen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Germany.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system consists of determinations of </a:t>
            </a:r>
          </a:p>
          <a:p>
            <a:pPr marL="693738" indent="-125413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water (moisture),</a:t>
            </a:r>
          </a:p>
          <a:p>
            <a:pPr marL="693738" indent="-125413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ash</a:t>
            </a:r>
          </a:p>
          <a:p>
            <a:pPr marL="693738" indent="-125413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crude fat (ether extract),</a:t>
            </a:r>
          </a:p>
          <a:p>
            <a:pPr marL="693738" indent="-125413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crude protein and </a:t>
            </a:r>
          </a:p>
          <a:p>
            <a:pPr marL="693738" indent="-125413">
              <a:buFont typeface="+mj-lt"/>
              <a:buAutoNum type="roman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crude fiber.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vi.  NFE-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Nitrogen-free extract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Importance of proximate analysis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the basis for the description of feeds.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a common basis for feed purchasing and for ration formulation.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is the starting point for more detailed analysis.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303" y="635660"/>
            <a:ext cx="10972800" cy="6511788"/>
          </a:xfrm>
        </p:spPr>
        <p:txBody>
          <a:bodyPr>
            <a:noAutofit/>
          </a:bodyPr>
          <a:lstStyle/>
          <a:p>
            <a:pPr marL="566737" indent="-457200">
              <a:buAutoNum type="arabicPeriod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nutritive value of feedstuff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used for feeding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pPr marL="109537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(As-such Basis/ As-fed Basis/ As-is Basis/ As-received Basis).</a:t>
            </a:r>
          </a:p>
          <a:p>
            <a:pPr marL="109537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The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chemical composition and nutritive value are always expressed on a dry matter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09537" indent="0"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basis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11125" indent="-1588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Determination of moisture is essential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bulk purchasing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feed ingredients,</a:t>
            </a:r>
          </a:p>
          <a:p>
            <a:pPr marL="442913" indent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cost of feed is also calculated on dry matter basis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so water/moisture content is the first step to be estimated in the any feed sample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236538"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3. Storage of feed: </a:t>
            </a:r>
          </a:p>
          <a:p>
            <a:pPr marL="346075" indent="-236538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when the new rain crop is harvested; normally the moisture content is high.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				The safe limit for storage is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10-15 % moisture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Feeding stuffs containing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than 15 % moisture should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may develop the undesirable moulds and fungus or may even catch fire due to hot fermentation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Feeds with high moisture content may restrict the intake of other nutrients.</a:t>
            </a:r>
          </a:p>
          <a:p>
            <a:pPr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666" y="207215"/>
            <a:ext cx="4546862" cy="4284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Moisture: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while ensiling, the moisture of forages has to be brought nearer to 70%.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24314" y="2904249"/>
            <a:ext cx="6096000" cy="12003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109728" lvl="0" algn="just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Moisture content is usually determined by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losses of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sample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weight in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hot air oven at 100°C  for constant weight.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3753"/>
            <a:ext cx="10972800" cy="57077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DM is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calculated by weighing after drying to constant weight in an oven at 100-105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Grasses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silages are usually pre-dried at 60-70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 and roots in small cut samples at 70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C-80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C, while starchy feeds can stand 120-140</a:t>
            </a:r>
            <a:r>
              <a:rPr lang="en-US" sz="2400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molasses, milk or feeds with high moisture content is preferably dried by increasing from 50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 to 105</a:t>
            </a:r>
            <a:r>
              <a:rPr lang="en-US" sz="240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 after 24hrs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molasses by “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Dairy search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 method based on release of bound water by treatment with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 then extraction it with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xylol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.( Krishna et al., 1972)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Silage suffer losses of volatile components in oven drying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	So followed by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Toluene distillation methods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12640</TotalTime>
  <Words>1937</Words>
  <Application>Microsoft Office PowerPoint</Application>
  <PresentationFormat>Widescreen</PresentationFormat>
  <Paragraphs>275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Lucida Sans Unicode</vt:lpstr>
      <vt:lpstr>Mangal</vt:lpstr>
      <vt:lpstr>Times New Roman</vt:lpstr>
      <vt:lpstr>Verdana</vt:lpstr>
      <vt:lpstr>Wingdings</vt:lpstr>
      <vt:lpstr>Wingdings 2</vt:lpstr>
      <vt:lpstr>Wingdings 3</vt:lpstr>
      <vt:lpstr>Concourse</vt:lpstr>
      <vt:lpstr>Proximate Analysis of Feeds and Its Importance and limitation</vt:lpstr>
      <vt:lpstr>PowerPoint Presentation</vt:lpstr>
      <vt:lpstr>Nutrient</vt:lpstr>
      <vt:lpstr>PowerPoint Presentation</vt:lpstr>
      <vt:lpstr>PowerPoint Presentation</vt:lpstr>
      <vt:lpstr>PowerPoint Presentation</vt:lpstr>
      <vt:lpstr>Moisture:</vt:lpstr>
      <vt:lpstr>PowerPoint Presentation</vt:lpstr>
      <vt:lpstr>PowerPoint Presentation</vt:lpstr>
      <vt:lpstr>General methods of drying</vt:lpstr>
      <vt:lpstr>General methods of drying</vt:lpstr>
      <vt:lpstr>General methods of drying</vt:lpstr>
      <vt:lpstr>General methods of drying</vt:lpstr>
      <vt:lpstr>  </vt:lpstr>
      <vt:lpstr>PowerPoint Presentation</vt:lpstr>
      <vt:lpstr>2. Ether extract (EE): </vt:lpstr>
      <vt:lpstr>Significance of EE </vt:lpstr>
      <vt:lpstr> 3. Crude Fibre (CF): </vt:lpstr>
      <vt:lpstr>Classification of Feeds</vt:lpstr>
      <vt:lpstr>Protein Analysis</vt:lpstr>
      <vt:lpstr>Significance of protein</vt:lpstr>
      <vt:lpstr>Ash</vt:lpstr>
      <vt:lpstr>NFE- Nitrogen Free Extract</vt:lpstr>
      <vt:lpstr>Limitation</vt:lpstr>
      <vt:lpstr>Limitation</vt:lpstr>
      <vt:lpstr>PowerPoint Presentation</vt:lpstr>
      <vt:lpstr>Fractions of food/feed as per Weende’s system of analysis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Rumen Degradable Protein (RDP), Rumen Undegradable Protein (UDP) and Kinetics</dc:title>
  <dc:creator>Kundan Krishnan</dc:creator>
  <cp:lastModifiedBy>sankha nath koley</cp:lastModifiedBy>
  <cp:revision>925</cp:revision>
  <dcterms:created xsi:type="dcterms:W3CDTF">2020-04-30T11:20:30Z</dcterms:created>
  <dcterms:modified xsi:type="dcterms:W3CDTF">2025-06-25T06:55:13Z</dcterms:modified>
</cp:coreProperties>
</file>